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media/image22.jpg" ContentType="image/png"/>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trictFirstAndLastChars="0" saveSubsetFonts="1" autoCompressPictures="0">
  <p:sldMasterIdLst>
    <p:sldMasterId id="2147483669" r:id="rId4"/>
  </p:sldMasterIdLst>
  <p:notesMasterIdLst>
    <p:notesMasterId r:id="rId43"/>
  </p:notesMasterIdLst>
  <p:handoutMasterIdLst>
    <p:handoutMasterId r:id="rId44"/>
  </p:handoutMasterIdLst>
  <p:sldIdLst>
    <p:sldId id="415" r:id="rId5"/>
    <p:sldId id="312" r:id="rId6"/>
    <p:sldId id="606" r:id="rId7"/>
    <p:sldId id="601" r:id="rId8"/>
    <p:sldId id="573" r:id="rId9"/>
    <p:sldId id="582" r:id="rId10"/>
    <p:sldId id="581" r:id="rId11"/>
    <p:sldId id="583" r:id="rId12"/>
    <p:sldId id="571" r:id="rId13"/>
    <p:sldId id="580" r:id="rId14"/>
    <p:sldId id="435" r:id="rId15"/>
    <p:sldId id="468" r:id="rId16"/>
    <p:sldId id="497" r:id="rId17"/>
    <p:sldId id="604" r:id="rId18"/>
    <p:sldId id="607" r:id="rId19"/>
    <p:sldId id="585" r:id="rId20"/>
    <p:sldId id="586" r:id="rId21"/>
    <p:sldId id="587" r:id="rId22"/>
    <p:sldId id="588" r:id="rId23"/>
    <p:sldId id="478" r:id="rId24"/>
    <p:sldId id="589" r:id="rId25"/>
    <p:sldId id="590" r:id="rId26"/>
    <p:sldId id="591" r:id="rId27"/>
    <p:sldId id="592" r:id="rId28"/>
    <p:sldId id="593" r:id="rId29"/>
    <p:sldId id="594" r:id="rId30"/>
    <p:sldId id="595" r:id="rId31"/>
    <p:sldId id="596" r:id="rId32"/>
    <p:sldId id="597" r:id="rId33"/>
    <p:sldId id="598" r:id="rId34"/>
    <p:sldId id="602" r:id="rId35"/>
    <p:sldId id="600" r:id="rId36"/>
    <p:sldId id="599" r:id="rId37"/>
    <p:sldId id="608" r:id="rId38"/>
    <p:sldId id="603" r:id="rId39"/>
    <p:sldId id="605" r:id="rId40"/>
    <p:sldId id="609" r:id="rId41"/>
    <p:sldId id="399" r:id="rId42"/>
  </p:sldIdLst>
  <p:sldSz cx="9144000" cy="5143500" type="screen16x9"/>
  <p:notesSz cx="9601200" cy="73152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an Piseth" initials="CP"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22940"/>
    <a:srgbClr val="6FA51D"/>
    <a:srgbClr val="124364"/>
    <a:srgbClr val="2A4B87"/>
    <a:srgbClr val="203864"/>
    <a:srgbClr val="294884"/>
    <a:srgbClr val="217EBB"/>
    <a:srgbClr val="A51D6F"/>
    <a:srgbClr val="BB5E21"/>
    <a:srgbClr val="1D6FA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4EA7361-282F-A27C-9E57-506EECFB34F4}" v="10" dt="2022-09-30T22:50:48.727"/>
  </p1510:revLst>
</p1510:revInfo>
</file>

<file path=ppt/tableStyles.xml><?xml version="1.0" encoding="utf-8"?>
<a:tblStyleLst xmlns:a="http://schemas.openxmlformats.org/drawingml/2006/main" def="{90651C3A-4460-11DB-9652-00E08161165F}">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188" autoAdjust="0"/>
    <p:restoredTop sz="80556" autoAdjust="0"/>
  </p:normalViewPr>
  <p:slideViewPr>
    <p:cSldViewPr>
      <p:cViewPr varScale="1">
        <p:scale>
          <a:sx n="151" d="100"/>
          <a:sy n="151" d="100"/>
        </p:scale>
        <p:origin x="376" y="176"/>
      </p:cViewPr>
      <p:guideLst>
        <p:guide orient="horz" pos="1620"/>
        <p:guide pos="2880"/>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448"/>
    </p:cViewPr>
  </p:sorterViewPr>
  <p:notesViewPr>
    <p:cSldViewPr>
      <p:cViewPr varScale="1">
        <p:scale>
          <a:sx n="68" d="100"/>
          <a:sy n="68" d="100"/>
        </p:scale>
        <p:origin x="2712" y="6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viewProps" Target="viewProps.xml"/><Relationship Id="rId50"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commentAuthors" Target="commen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notesMaster" Target="notesMasters/notesMaster1.xml"/><Relationship Id="rId48"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160520" cy="365760"/>
          </a:xfrm>
          <a:prstGeom prst="rect">
            <a:avLst/>
          </a:prstGeom>
        </p:spPr>
        <p:txBody>
          <a:bodyPr vert="horz" lIns="96661" tIns="48331" rIns="96661" bIns="48331" rtlCol="0"/>
          <a:lstStyle>
            <a:lvl1pPr algn="l">
              <a:defRPr sz="1300"/>
            </a:lvl1pPr>
          </a:lstStyle>
          <a:p>
            <a:endParaRPr lang="en-US"/>
          </a:p>
        </p:txBody>
      </p:sp>
      <p:sp>
        <p:nvSpPr>
          <p:cNvPr id="3" name="Date Placeholder 2"/>
          <p:cNvSpPr>
            <a:spLocks noGrp="1"/>
          </p:cNvSpPr>
          <p:nvPr>
            <p:ph type="dt" sz="quarter" idx="1"/>
          </p:nvPr>
        </p:nvSpPr>
        <p:spPr>
          <a:xfrm>
            <a:off x="5438458" y="0"/>
            <a:ext cx="4160520" cy="365760"/>
          </a:xfrm>
          <a:prstGeom prst="rect">
            <a:avLst/>
          </a:prstGeom>
        </p:spPr>
        <p:txBody>
          <a:bodyPr vert="horz" lIns="96661" tIns="48331" rIns="96661" bIns="48331" rtlCol="0"/>
          <a:lstStyle>
            <a:lvl1pPr algn="r">
              <a:defRPr sz="1300"/>
            </a:lvl1pPr>
          </a:lstStyle>
          <a:p>
            <a:fld id="{30E3296C-F82C-4BB8-A52D-6BC7EF74E7E7}" type="datetimeFigureOut">
              <a:rPr lang="en-US" smtClean="0"/>
              <a:t>10/1/22</a:t>
            </a:fld>
            <a:endParaRPr lang="en-US"/>
          </a:p>
        </p:txBody>
      </p:sp>
      <p:sp>
        <p:nvSpPr>
          <p:cNvPr id="4" name="Footer Placeholder 3"/>
          <p:cNvSpPr>
            <a:spLocks noGrp="1"/>
          </p:cNvSpPr>
          <p:nvPr>
            <p:ph type="ftr" sz="quarter" idx="2"/>
          </p:nvPr>
        </p:nvSpPr>
        <p:spPr>
          <a:xfrm>
            <a:off x="0" y="6948171"/>
            <a:ext cx="4160520" cy="365760"/>
          </a:xfrm>
          <a:prstGeom prst="rect">
            <a:avLst/>
          </a:prstGeom>
        </p:spPr>
        <p:txBody>
          <a:bodyPr vert="horz" lIns="96661" tIns="48331" rIns="96661" bIns="48331" rtlCol="0" anchor="b"/>
          <a:lstStyle>
            <a:lvl1pPr algn="l">
              <a:defRPr sz="1300"/>
            </a:lvl1pPr>
          </a:lstStyle>
          <a:p>
            <a:endParaRPr lang="en-US"/>
          </a:p>
        </p:txBody>
      </p:sp>
      <p:sp>
        <p:nvSpPr>
          <p:cNvPr id="5" name="Slide Number Placeholder 4"/>
          <p:cNvSpPr>
            <a:spLocks noGrp="1"/>
          </p:cNvSpPr>
          <p:nvPr>
            <p:ph type="sldNum" sz="quarter" idx="3"/>
          </p:nvPr>
        </p:nvSpPr>
        <p:spPr>
          <a:xfrm>
            <a:off x="5438458" y="6948171"/>
            <a:ext cx="4160520" cy="365760"/>
          </a:xfrm>
          <a:prstGeom prst="rect">
            <a:avLst/>
          </a:prstGeom>
        </p:spPr>
        <p:txBody>
          <a:bodyPr vert="horz" lIns="96661" tIns="48331" rIns="96661" bIns="48331" rtlCol="0" anchor="b"/>
          <a:lstStyle>
            <a:lvl1pPr algn="r">
              <a:defRPr sz="1300"/>
            </a:lvl1pPr>
          </a:lstStyle>
          <a:p>
            <a:fld id="{2C6D863A-BD55-4818-9978-819BB469CD95}" type="slidenum">
              <a:rPr lang="en-US" smtClean="0"/>
              <a:t>‹#›</a:t>
            </a:fld>
            <a:endParaRPr lang="en-US"/>
          </a:p>
        </p:txBody>
      </p:sp>
    </p:spTree>
    <p:extLst>
      <p:ext uri="{BB962C8B-B14F-4D97-AF65-F5344CB8AC3E}">
        <p14:creationId xmlns:p14="http://schemas.microsoft.com/office/powerpoint/2010/main" val="46655496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1"/>
        <p:cNvGrpSpPr/>
        <p:nvPr/>
      </p:nvGrpSpPr>
      <p:grpSpPr>
        <a:xfrm>
          <a:off x="0" y="0"/>
          <a:ext cx="0" cy="0"/>
          <a:chOff x="0" y="0"/>
          <a:chExt cx="0" cy="0"/>
        </a:xfrm>
      </p:grpSpPr>
      <p:sp>
        <p:nvSpPr>
          <p:cNvPr id="2" name="Shape 2"/>
          <p:cNvSpPr>
            <a:spLocks noGrp="1" noRot="1" noChangeAspect="1"/>
          </p:cNvSpPr>
          <p:nvPr>
            <p:ph type="sldImg" idx="2"/>
          </p:nvPr>
        </p:nvSpPr>
        <p:spPr>
          <a:xfrm>
            <a:off x="2362200" y="549275"/>
            <a:ext cx="4876800" cy="27432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3" name="Shape 3"/>
          <p:cNvSpPr txBox="1">
            <a:spLocks noGrp="1"/>
          </p:cNvSpPr>
          <p:nvPr>
            <p:ph type="body" idx="1"/>
          </p:nvPr>
        </p:nvSpPr>
        <p:spPr>
          <a:xfrm>
            <a:off x="960122" y="3474720"/>
            <a:ext cx="7680959" cy="3291840"/>
          </a:xfrm>
          <a:prstGeom prst="rect">
            <a:avLst/>
          </a:prstGeom>
          <a:noFill/>
          <a:ln>
            <a:noFill/>
          </a:ln>
        </p:spPr>
        <p:txBody>
          <a:bodyPr lIns="96645" tIns="96645" rIns="96645" bIns="96645" anchor="t" anchorCtr="0"/>
          <a:lstStyle>
            <a:lvl1pPr>
              <a:spcBef>
                <a:spcPts val="0"/>
              </a:spcBef>
              <a:defRPr sz="1100"/>
            </a:lvl1pPr>
            <a:lvl2pPr>
              <a:spcBef>
                <a:spcPts val="0"/>
              </a:spcBef>
              <a:defRPr sz="1100"/>
            </a:lvl2pPr>
            <a:lvl3pPr>
              <a:spcBef>
                <a:spcPts val="0"/>
              </a:spcBef>
              <a:defRPr sz="1100"/>
            </a:lvl3pPr>
            <a:lvl4pPr>
              <a:spcBef>
                <a:spcPts val="0"/>
              </a:spcBef>
              <a:defRPr sz="1100"/>
            </a:lvl4pPr>
            <a:lvl5pPr>
              <a:spcBef>
                <a:spcPts val="0"/>
              </a:spcBef>
              <a:defRPr sz="1100"/>
            </a:lvl5pPr>
            <a:lvl6pPr>
              <a:spcBef>
                <a:spcPts val="0"/>
              </a:spcBef>
              <a:defRPr sz="1100"/>
            </a:lvl6pPr>
            <a:lvl7pPr>
              <a:spcBef>
                <a:spcPts val="0"/>
              </a:spcBef>
              <a:defRPr sz="1100"/>
            </a:lvl7pPr>
            <a:lvl8pPr>
              <a:spcBef>
                <a:spcPts val="0"/>
              </a:spcBef>
              <a:defRPr sz="1100"/>
            </a:lvl8pPr>
            <a:lvl9pPr>
              <a:spcBef>
                <a:spcPts val="0"/>
              </a:spcBef>
              <a:defRPr sz="1100"/>
            </a:lvl9pPr>
          </a:lstStyle>
          <a:p>
            <a:endParaRPr/>
          </a:p>
        </p:txBody>
      </p:sp>
    </p:spTree>
    <p:extLst>
      <p:ext uri="{BB962C8B-B14F-4D97-AF65-F5344CB8AC3E}">
        <p14:creationId xmlns:p14="http://schemas.microsoft.com/office/powerpoint/2010/main" val="1990269166"/>
      </p:ext>
    </p:extLst>
  </p:cSld>
  <p:clrMap bg1="lt1" tx1="dk1" bg2="dk2" tx2="lt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
        <p:cNvGrpSpPr/>
        <p:nvPr/>
      </p:nvGrpSpPr>
      <p:grpSpPr>
        <a:xfrm>
          <a:off x="0" y="0"/>
          <a:ext cx="0" cy="0"/>
          <a:chOff x="0" y="0"/>
          <a:chExt cx="0" cy="0"/>
        </a:xfrm>
      </p:grpSpPr>
      <p:sp>
        <p:nvSpPr>
          <p:cNvPr id="31" name="Shape 31"/>
          <p:cNvSpPr>
            <a:spLocks noGrp="1" noRot="1" noChangeAspect="1"/>
          </p:cNvSpPr>
          <p:nvPr>
            <p:ph type="sldImg" idx="2"/>
          </p:nvPr>
        </p:nvSpPr>
        <p:spPr>
          <a:xfrm>
            <a:off x="2362200" y="549275"/>
            <a:ext cx="4876800" cy="27432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32" name="Shape 32"/>
          <p:cNvSpPr txBox="1">
            <a:spLocks noGrp="1"/>
          </p:cNvSpPr>
          <p:nvPr>
            <p:ph type="body" idx="1"/>
          </p:nvPr>
        </p:nvSpPr>
        <p:spPr>
          <a:xfrm>
            <a:off x="960122" y="3474720"/>
            <a:ext cx="7680959" cy="3291840"/>
          </a:xfrm>
          <a:prstGeom prst="rect">
            <a:avLst/>
          </a:prstGeom>
        </p:spPr>
        <p:txBody>
          <a:bodyPr lIns="96645" tIns="96645" rIns="96645" bIns="96645" anchor="t" anchorCtr="0">
            <a:noAutofit/>
          </a:bodyPr>
          <a:lstStyle/>
          <a:p>
            <a:endParaRPr dirty="0"/>
          </a:p>
        </p:txBody>
      </p:sp>
    </p:spTree>
    <p:extLst>
      <p:ext uri="{BB962C8B-B14F-4D97-AF65-F5344CB8AC3E}">
        <p14:creationId xmlns:p14="http://schemas.microsoft.com/office/powerpoint/2010/main" val="19975862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0" i="0" kern="1200" dirty="0">
                <a:solidFill>
                  <a:schemeClr val="tx1"/>
                </a:solidFill>
                <a:effectLst/>
                <a:latin typeface="+mn-lt"/>
                <a:ea typeface="+mn-ea"/>
                <a:cs typeface="+mn-cs"/>
              </a:rPr>
              <a:t>This review focuses on current data mining techniques used in classification and clustering of gene expression dataset. Main attention is given to supervise and unsupervised methods that are being used recently to classify gene expression for the purpose of diagnosis and prognosis of terrifying diseases. In fact, gene expression data clustering offers a powerful approach to detect cancers from a given dataset. The various efficient algorithms available in the literature are analyzed to know their availability in the different </a:t>
            </a:r>
            <a:r>
              <a:rPr lang="en-US" sz="1100" b="0" i="0" kern="1200">
                <a:solidFill>
                  <a:schemeClr val="tx1"/>
                </a:solidFill>
                <a:effectLst/>
                <a:latin typeface="+mn-lt"/>
                <a:ea typeface="+mn-ea"/>
                <a:cs typeface="+mn-cs"/>
              </a:rPr>
              <a:t>situations.</a:t>
            </a:r>
            <a:endParaRPr lang="en-US" sz="1100" b="0" i="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154267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GB" dirty="0"/>
              <a:t>User Growth with time</a:t>
            </a:r>
          </a:p>
          <a:p>
            <a:pPr marL="171450" indent="-171450">
              <a:buFontTx/>
              <a:buChar char="-"/>
            </a:pPr>
            <a:r>
              <a:rPr lang="en-GB" dirty="0"/>
              <a:t>X the time period by trimester</a:t>
            </a:r>
          </a:p>
          <a:p>
            <a:r>
              <a:rPr lang="en-GB" dirty="0"/>
              <a:t>– Accumulative number of users in y axis</a:t>
            </a:r>
          </a:p>
          <a:p>
            <a:r>
              <a:rPr lang="en-GB" dirty="0"/>
              <a:t>- Over 3 years.</a:t>
            </a:r>
          </a:p>
        </p:txBody>
      </p:sp>
    </p:spTree>
    <p:extLst>
      <p:ext uri="{BB962C8B-B14F-4D97-AF65-F5344CB8AC3E}">
        <p14:creationId xmlns:p14="http://schemas.microsoft.com/office/powerpoint/2010/main" val="11659566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- 2 sub clusters of users: experience a lots and gave one time measurements and left forever</a:t>
            </a:r>
          </a:p>
        </p:txBody>
      </p:sp>
    </p:spTree>
    <p:extLst>
      <p:ext uri="{BB962C8B-B14F-4D97-AF65-F5344CB8AC3E}">
        <p14:creationId xmlns:p14="http://schemas.microsoft.com/office/powerpoint/2010/main" val="6938037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cs typeface="Arial"/>
              </a:rPr>
              <a:t>Want to understand the frequency of app usages in DAY level. How active  user was after downloading the app.</a:t>
            </a:r>
          </a:p>
        </p:txBody>
      </p:sp>
    </p:spTree>
    <p:extLst>
      <p:ext uri="{BB962C8B-B14F-4D97-AF65-F5344CB8AC3E}">
        <p14:creationId xmlns:p14="http://schemas.microsoft.com/office/powerpoint/2010/main" val="34699491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100" b="0" i="0" kern="1200" dirty="0">
                <a:solidFill>
                  <a:schemeClr val="tx1"/>
                </a:solidFill>
                <a:effectLst/>
                <a:latin typeface="+mn-lt"/>
                <a:ea typeface="+mn-ea"/>
                <a:cs typeface="+mn-cs"/>
              </a:rPr>
              <a:t>Spurious is a term used to describe a statistical relationship between two variables that would, at first glance, appear to be causally related, but upon closer examination, only appear so by coincidence or due to the role of a third, intermediary variable.</a:t>
            </a:r>
            <a:endParaRPr lang="en-GB" dirty="0"/>
          </a:p>
        </p:txBody>
      </p:sp>
    </p:spTree>
    <p:extLst>
      <p:ext uri="{BB962C8B-B14F-4D97-AF65-F5344CB8AC3E}">
        <p14:creationId xmlns:p14="http://schemas.microsoft.com/office/powerpoint/2010/main" val="32367302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100" b="0" i="0" kern="1200" dirty="0">
                <a:solidFill>
                  <a:schemeClr val="tx1"/>
                </a:solidFill>
                <a:effectLst/>
                <a:latin typeface="+mn-lt"/>
                <a:ea typeface="+mn-ea"/>
                <a:cs typeface="+mn-cs"/>
              </a:rPr>
              <a:t>Spurious is a term used to describe a statistical relationship between two variables that would, at first glance, appear to be causally related, but upon closer examination, only appear so by coincidence or due to the role of a third, intermediary variable.</a:t>
            </a:r>
            <a:endParaRPr lang="en-GB" dirty="0"/>
          </a:p>
        </p:txBody>
      </p:sp>
    </p:spTree>
    <p:extLst>
      <p:ext uri="{BB962C8B-B14F-4D97-AF65-F5344CB8AC3E}">
        <p14:creationId xmlns:p14="http://schemas.microsoft.com/office/powerpoint/2010/main" val="1560326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2">
              <a:lnSpc>
                <a:spcPct val="150000"/>
              </a:lnSpc>
              <a:buFontTx/>
              <a:buNone/>
            </a:pPr>
            <a:r>
              <a:rPr lang="en-GB" sz="1400" dirty="0">
                <a:latin typeface="Avenir Book" charset="0"/>
                <a:ea typeface="Avenir Book" charset="0"/>
                <a:cs typeface="Avenir Book" charset="0"/>
              </a:rPr>
              <a:t>The objective is to derive patterns such as trends, clusters and anomalies that summarize underlying relationships in data. These tasks are often exploratory in nature and frequently require post-processing techniques to validate and explain the results.</a:t>
            </a:r>
          </a:p>
        </p:txBody>
      </p:sp>
    </p:spTree>
    <p:extLst>
      <p:ext uri="{BB962C8B-B14F-4D97-AF65-F5344CB8AC3E}">
        <p14:creationId xmlns:p14="http://schemas.microsoft.com/office/powerpoint/2010/main" val="34349481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cs typeface="Arial"/>
            </a:endParaRPr>
          </a:p>
        </p:txBody>
      </p:sp>
    </p:spTree>
    <p:extLst>
      <p:ext uri="{BB962C8B-B14F-4D97-AF65-F5344CB8AC3E}">
        <p14:creationId xmlns:p14="http://schemas.microsoft.com/office/powerpoint/2010/main" val="16476226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cs typeface="Arial"/>
            </a:endParaRPr>
          </a:p>
        </p:txBody>
      </p:sp>
    </p:spTree>
    <p:extLst>
      <p:ext uri="{BB962C8B-B14F-4D97-AF65-F5344CB8AC3E}">
        <p14:creationId xmlns:p14="http://schemas.microsoft.com/office/powerpoint/2010/main" val="7273229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cs typeface="Arial"/>
              </a:rPr>
              <a:t>Want to understand the frequency of app usages in DAY level. How active  user was after downloading the app.</a:t>
            </a:r>
          </a:p>
        </p:txBody>
      </p:sp>
    </p:spTree>
    <p:extLst>
      <p:ext uri="{BB962C8B-B14F-4D97-AF65-F5344CB8AC3E}">
        <p14:creationId xmlns:p14="http://schemas.microsoft.com/office/powerpoint/2010/main" val="37263625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389484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GB" dirty="0">
              <a:cs typeface="Arial"/>
            </a:endParaRPr>
          </a:p>
        </p:txBody>
      </p:sp>
    </p:spTree>
    <p:extLst>
      <p:ext uri="{BB962C8B-B14F-4D97-AF65-F5344CB8AC3E}">
        <p14:creationId xmlns:p14="http://schemas.microsoft.com/office/powerpoint/2010/main" val="2680847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GB" dirty="0">
              <a:cs typeface="Arial"/>
            </a:endParaRPr>
          </a:p>
        </p:txBody>
      </p:sp>
    </p:spTree>
    <p:extLst>
      <p:ext uri="{BB962C8B-B14F-4D97-AF65-F5344CB8AC3E}">
        <p14:creationId xmlns:p14="http://schemas.microsoft.com/office/powerpoint/2010/main" val="30944609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cs typeface="Arial"/>
            </a:endParaRPr>
          </a:p>
        </p:txBody>
      </p:sp>
    </p:spTree>
    <p:extLst>
      <p:ext uri="{BB962C8B-B14F-4D97-AF65-F5344CB8AC3E}">
        <p14:creationId xmlns:p14="http://schemas.microsoft.com/office/powerpoint/2010/main" val="188148863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cs typeface="Arial"/>
            </a:endParaRPr>
          </a:p>
        </p:txBody>
      </p:sp>
    </p:spTree>
    <p:extLst>
      <p:ext uri="{BB962C8B-B14F-4D97-AF65-F5344CB8AC3E}">
        <p14:creationId xmlns:p14="http://schemas.microsoft.com/office/powerpoint/2010/main" val="367100976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cs typeface="Arial"/>
            </a:endParaRPr>
          </a:p>
        </p:txBody>
      </p:sp>
    </p:spTree>
    <p:extLst>
      <p:ext uri="{BB962C8B-B14F-4D97-AF65-F5344CB8AC3E}">
        <p14:creationId xmlns:p14="http://schemas.microsoft.com/office/powerpoint/2010/main" val="268294934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GB" dirty="0">
              <a:cs typeface="Arial"/>
            </a:endParaRPr>
          </a:p>
        </p:txBody>
      </p:sp>
    </p:spTree>
    <p:extLst>
      <p:ext uri="{BB962C8B-B14F-4D97-AF65-F5344CB8AC3E}">
        <p14:creationId xmlns:p14="http://schemas.microsoft.com/office/powerpoint/2010/main" val="122681913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GB" dirty="0">
              <a:cs typeface="Arial"/>
            </a:endParaRPr>
          </a:p>
        </p:txBody>
      </p:sp>
    </p:spTree>
    <p:extLst>
      <p:ext uri="{BB962C8B-B14F-4D97-AF65-F5344CB8AC3E}">
        <p14:creationId xmlns:p14="http://schemas.microsoft.com/office/powerpoint/2010/main" val="87961146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GB" dirty="0">
              <a:cs typeface="Arial"/>
            </a:endParaRPr>
          </a:p>
        </p:txBody>
      </p:sp>
    </p:spTree>
    <p:extLst>
      <p:ext uri="{BB962C8B-B14F-4D97-AF65-F5344CB8AC3E}">
        <p14:creationId xmlns:p14="http://schemas.microsoft.com/office/powerpoint/2010/main" val="55810661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GB" dirty="0">
                <a:cs typeface="Arial"/>
              </a:rPr>
              <a:t>Social network analysis (SNA) is the process of investigating social structures through the use of networks and graph theory. It characterizes networked structures in terms of nodes (individual actors, people, or things within the network) and the ties, edges, or links (relationships or interactions) that connect them. </a:t>
            </a:r>
          </a:p>
        </p:txBody>
      </p:sp>
    </p:spTree>
    <p:extLst>
      <p:ext uri="{BB962C8B-B14F-4D97-AF65-F5344CB8AC3E}">
        <p14:creationId xmlns:p14="http://schemas.microsoft.com/office/powerpoint/2010/main" val="321333752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GB" dirty="0">
              <a:cs typeface="Arial"/>
            </a:endParaRPr>
          </a:p>
        </p:txBody>
      </p:sp>
    </p:spTree>
    <p:extLst>
      <p:ext uri="{BB962C8B-B14F-4D97-AF65-F5344CB8AC3E}">
        <p14:creationId xmlns:p14="http://schemas.microsoft.com/office/powerpoint/2010/main" val="15443007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1651493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GB" dirty="0">
              <a:cs typeface="Arial"/>
            </a:endParaRPr>
          </a:p>
        </p:txBody>
      </p:sp>
    </p:spTree>
    <p:extLst>
      <p:ext uri="{BB962C8B-B14F-4D97-AF65-F5344CB8AC3E}">
        <p14:creationId xmlns:p14="http://schemas.microsoft.com/office/powerpoint/2010/main" val="417477961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GB" dirty="0">
              <a:cs typeface="Arial"/>
            </a:endParaRPr>
          </a:p>
        </p:txBody>
      </p:sp>
    </p:spTree>
    <p:extLst>
      <p:ext uri="{BB962C8B-B14F-4D97-AF65-F5344CB8AC3E}">
        <p14:creationId xmlns:p14="http://schemas.microsoft.com/office/powerpoint/2010/main" val="87468471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GB" dirty="0">
              <a:cs typeface="Arial"/>
            </a:endParaRPr>
          </a:p>
        </p:txBody>
      </p:sp>
    </p:spTree>
    <p:extLst>
      <p:ext uri="{BB962C8B-B14F-4D97-AF65-F5344CB8AC3E}">
        <p14:creationId xmlns:p14="http://schemas.microsoft.com/office/powerpoint/2010/main" val="222410792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GB" dirty="0">
              <a:cs typeface="Arial"/>
            </a:endParaRPr>
          </a:p>
        </p:txBody>
      </p:sp>
    </p:spTree>
    <p:extLst>
      <p:ext uri="{BB962C8B-B14F-4D97-AF65-F5344CB8AC3E}">
        <p14:creationId xmlns:p14="http://schemas.microsoft.com/office/powerpoint/2010/main" val="410580641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GB" dirty="0">
              <a:cs typeface="Arial"/>
            </a:endParaRPr>
          </a:p>
        </p:txBody>
      </p:sp>
    </p:spTree>
    <p:extLst>
      <p:ext uri="{BB962C8B-B14F-4D97-AF65-F5344CB8AC3E}">
        <p14:creationId xmlns:p14="http://schemas.microsoft.com/office/powerpoint/2010/main" val="95301193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GB" dirty="0">
              <a:cs typeface="Arial"/>
            </a:endParaRPr>
          </a:p>
        </p:txBody>
      </p:sp>
    </p:spTree>
    <p:extLst>
      <p:ext uri="{BB962C8B-B14F-4D97-AF65-F5344CB8AC3E}">
        <p14:creationId xmlns:p14="http://schemas.microsoft.com/office/powerpoint/2010/main" val="292479746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GB" dirty="0">
              <a:cs typeface="Arial"/>
            </a:endParaRPr>
          </a:p>
        </p:txBody>
      </p:sp>
    </p:spTree>
    <p:extLst>
      <p:ext uri="{BB962C8B-B14F-4D97-AF65-F5344CB8AC3E}">
        <p14:creationId xmlns:p14="http://schemas.microsoft.com/office/powerpoint/2010/main" val="390540112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GB" dirty="0">
              <a:cs typeface="Arial"/>
            </a:endParaRPr>
          </a:p>
        </p:txBody>
      </p:sp>
    </p:spTree>
    <p:extLst>
      <p:ext uri="{BB962C8B-B14F-4D97-AF65-F5344CB8AC3E}">
        <p14:creationId xmlns:p14="http://schemas.microsoft.com/office/powerpoint/2010/main" val="33627001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927178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28890026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en-GB" dirty="0"/>
          </a:p>
        </p:txBody>
      </p:sp>
    </p:spTree>
    <p:extLst>
      <p:ext uri="{BB962C8B-B14F-4D97-AF65-F5344CB8AC3E}">
        <p14:creationId xmlns:p14="http://schemas.microsoft.com/office/powerpoint/2010/main" val="17558074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100" b="0" i="0" kern="1200" dirty="0">
                <a:solidFill>
                  <a:schemeClr val="tx1"/>
                </a:solidFill>
                <a:effectLst/>
                <a:latin typeface="+mn-lt"/>
                <a:ea typeface="+mn-ea"/>
                <a:cs typeface="+mn-cs"/>
              </a:rPr>
              <a:t>"Non-trivial" is a term used in Computer Science and Mathematics to describe something that requires more than a simplistic or straight-forward approach. Expect to employ advanced knowledge, planning, design, or skill.</a:t>
            </a:r>
          </a:p>
          <a:p>
            <a:pPr rtl="0"/>
            <a:r>
              <a:rPr lang="en-US" sz="1100" b="0" i="0" kern="1200" dirty="0">
                <a:solidFill>
                  <a:schemeClr val="tx1"/>
                </a:solidFill>
                <a:effectLst/>
                <a:latin typeface="+mn-lt"/>
                <a:ea typeface="+mn-ea"/>
                <a:cs typeface="+mn-cs"/>
              </a:rPr>
              <a:t>"Hard", "difficult", or "challenging" are general-purpose, everyday words, not a part of the disciplines' lexicons. In fact, scientific terminology strives to be as neutral and objective as its purpose is served.</a:t>
            </a:r>
          </a:p>
          <a:p>
            <a:pPr rtl="0"/>
            <a:r>
              <a:rPr lang="en-US" sz="1100" b="0" i="0" kern="1200" dirty="0">
                <a:solidFill>
                  <a:schemeClr val="tx1"/>
                </a:solidFill>
                <a:effectLst/>
                <a:latin typeface="+mn-lt"/>
                <a:ea typeface="+mn-ea"/>
                <a:cs typeface="+mn-cs"/>
              </a:rPr>
              <a:t>There's nothing that says non-trivial problems </a:t>
            </a:r>
            <a:r>
              <a:rPr lang="en-US" sz="1100" b="0" i="1" kern="1200" dirty="0">
                <a:solidFill>
                  <a:schemeClr val="tx1"/>
                </a:solidFill>
                <a:effectLst/>
                <a:latin typeface="+mn-lt"/>
                <a:ea typeface="+mn-ea"/>
                <a:cs typeface="+mn-cs"/>
              </a:rPr>
              <a:t>have</a:t>
            </a:r>
            <a:r>
              <a:rPr lang="en-US" sz="1100" b="0" i="0" kern="1200" dirty="0">
                <a:solidFill>
                  <a:schemeClr val="tx1"/>
                </a:solidFill>
                <a:effectLst/>
                <a:latin typeface="+mn-lt"/>
                <a:ea typeface="+mn-ea"/>
                <a:cs typeface="+mn-cs"/>
              </a:rPr>
              <a:t> to be hard, difficult, or challenging. It's up to individual subjective judgment. And implementation.</a:t>
            </a:r>
          </a:p>
          <a:p>
            <a:pPr rtl="0"/>
            <a:r>
              <a:rPr lang="en-US" sz="1100" b="0" i="0" kern="1200" dirty="0">
                <a:solidFill>
                  <a:schemeClr val="tx1"/>
                </a:solidFill>
                <a:effectLst/>
                <a:latin typeface="+mn-lt"/>
                <a:ea typeface="+mn-ea"/>
                <a:cs typeface="+mn-cs"/>
              </a:rPr>
              <a:t>Imagine for a moment professors said "this problem is difficult". Do you think that would help students, or color their perception needlessly?</a:t>
            </a:r>
          </a:p>
          <a:p>
            <a:pPr rtl="0"/>
            <a:endParaRPr lang="en-US" sz="1100" b="0" i="0" kern="1200" dirty="0">
              <a:solidFill>
                <a:schemeClr val="tx1"/>
              </a:solidFill>
              <a:effectLst/>
              <a:latin typeface="+mn-lt"/>
              <a:ea typeface="+mn-ea"/>
              <a:cs typeface="+mn-cs"/>
            </a:endParaRPr>
          </a:p>
          <a:p>
            <a:r>
              <a:rPr lang="en-US" sz="1100" b="0" i="0" kern="1200" dirty="0">
                <a:solidFill>
                  <a:schemeClr val="tx1"/>
                </a:solidFill>
                <a:effectLst/>
                <a:latin typeface="+mn-lt"/>
                <a:ea typeface="+mn-ea"/>
                <a:cs typeface="+mn-cs"/>
              </a:rPr>
              <a:t>Simplistic: treating complex issues and problems as if they were much simpler than they really are.</a:t>
            </a:r>
          </a:p>
          <a:p>
            <a:endParaRPr lang="en-GB" dirty="0"/>
          </a:p>
        </p:txBody>
      </p:sp>
    </p:spTree>
    <p:extLst>
      <p:ext uri="{BB962C8B-B14F-4D97-AF65-F5344CB8AC3E}">
        <p14:creationId xmlns:p14="http://schemas.microsoft.com/office/powerpoint/2010/main" val="1900726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24090952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12467507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7A4648-2634-AE42-8C7B-FF331A1BB053}"/>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endParaRPr lang="fr-FR"/>
          </a:p>
        </p:txBody>
      </p:sp>
      <p:sp>
        <p:nvSpPr>
          <p:cNvPr id="3" name="Subtitle 2">
            <a:extLst>
              <a:ext uri="{FF2B5EF4-FFF2-40B4-BE49-F238E27FC236}">
                <a16:creationId xmlns:a16="http://schemas.microsoft.com/office/drawing/2014/main" id="{643320DA-A239-FB4B-A590-AC35663FBFC6}"/>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fr-FR"/>
          </a:p>
        </p:txBody>
      </p:sp>
      <p:sp>
        <p:nvSpPr>
          <p:cNvPr id="4" name="Date Placeholder 3">
            <a:extLst>
              <a:ext uri="{FF2B5EF4-FFF2-40B4-BE49-F238E27FC236}">
                <a16:creationId xmlns:a16="http://schemas.microsoft.com/office/drawing/2014/main" id="{5B245874-F72B-DE48-B26A-0EAB530C4EDB}"/>
              </a:ext>
            </a:extLst>
          </p:cNvPr>
          <p:cNvSpPr>
            <a:spLocks noGrp="1"/>
          </p:cNvSpPr>
          <p:nvPr>
            <p:ph type="dt" sz="half" idx="10"/>
          </p:nvPr>
        </p:nvSpPr>
        <p:spPr/>
        <p:txBody>
          <a:bodyPr/>
          <a:lstStyle/>
          <a:p>
            <a:fld id="{9AB3A824-1A51-4B26-AD58-A6D8E14F6C04}" type="datetimeFigureOut">
              <a:rPr lang="en-US" smtClean="0"/>
              <a:t>10/1/22</a:t>
            </a:fld>
            <a:endParaRPr lang="en-US"/>
          </a:p>
        </p:txBody>
      </p:sp>
      <p:sp>
        <p:nvSpPr>
          <p:cNvPr id="5" name="Footer Placeholder 4">
            <a:extLst>
              <a:ext uri="{FF2B5EF4-FFF2-40B4-BE49-F238E27FC236}">
                <a16:creationId xmlns:a16="http://schemas.microsoft.com/office/drawing/2014/main" id="{FE9C64F1-72B8-3D46-984B-2959E257463C}"/>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39037CAF-57C2-9546-AE6A-270E585A9AA0}"/>
              </a:ext>
            </a:extLst>
          </p:cNvPr>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2546289336"/>
      </p:ext>
    </p:extLst>
  </p:cSld>
  <p:clrMapOvr>
    <a:masterClrMapping/>
  </p:clrMapOvr>
  <p:hf hd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7429CA-62FE-4247-BAEC-08B09818EA65}"/>
              </a:ext>
            </a:extLst>
          </p:cNvPr>
          <p:cNvSpPr>
            <a:spLocks noGrp="1"/>
          </p:cNvSpPr>
          <p:nvPr>
            <p:ph type="title"/>
          </p:nvPr>
        </p:nvSpPr>
        <p:spPr/>
        <p:txBody>
          <a:bodyPr/>
          <a:lstStyle/>
          <a:p>
            <a:r>
              <a:rPr lang="en-US"/>
              <a:t>Click to edit Master title style</a:t>
            </a:r>
            <a:endParaRPr lang="fr-FR"/>
          </a:p>
        </p:txBody>
      </p:sp>
      <p:sp>
        <p:nvSpPr>
          <p:cNvPr id="3" name="Vertical Text Placeholder 2">
            <a:extLst>
              <a:ext uri="{FF2B5EF4-FFF2-40B4-BE49-F238E27FC236}">
                <a16:creationId xmlns:a16="http://schemas.microsoft.com/office/drawing/2014/main" id="{9441E2A8-9EFE-2547-AD51-FD35BA86F5D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a:extLst>
              <a:ext uri="{FF2B5EF4-FFF2-40B4-BE49-F238E27FC236}">
                <a16:creationId xmlns:a16="http://schemas.microsoft.com/office/drawing/2014/main" id="{EFF4F3CA-3E61-6B4A-A93B-BE182C714F3C}"/>
              </a:ext>
            </a:extLst>
          </p:cNvPr>
          <p:cNvSpPr>
            <a:spLocks noGrp="1"/>
          </p:cNvSpPr>
          <p:nvPr>
            <p:ph type="dt" sz="half" idx="10"/>
          </p:nvPr>
        </p:nvSpPr>
        <p:spPr/>
        <p:txBody>
          <a:bodyPr/>
          <a:lstStyle/>
          <a:p>
            <a:fld id="{D857E33E-8B18-4087-B112-809917729534}" type="datetimeFigureOut">
              <a:rPr lang="en-US" smtClean="0"/>
              <a:t>10/1/22</a:t>
            </a:fld>
            <a:endParaRPr lang="en-US"/>
          </a:p>
        </p:txBody>
      </p:sp>
      <p:sp>
        <p:nvSpPr>
          <p:cNvPr id="5" name="Footer Placeholder 4">
            <a:extLst>
              <a:ext uri="{FF2B5EF4-FFF2-40B4-BE49-F238E27FC236}">
                <a16:creationId xmlns:a16="http://schemas.microsoft.com/office/drawing/2014/main" id="{C6192EA1-28FC-594F-9E2E-F0F91EB865AB}"/>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9D9FE9DE-F8A6-EE4D-B96E-CC71EC775749}"/>
              </a:ext>
            </a:extLst>
          </p:cNvPr>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1231413399"/>
      </p:ext>
    </p:extLst>
  </p:cSld>
  <p:clrMapOvr>
    <a:masterClrMapping/>
  </p:clrMapOvr>
  <p:hf hd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11F3E69-F400-4543-8D1B-8AD3B7FFA9FB}"/>
              </a:ext>
            </a:extLst>
          </p:cNvPr>
          <p:cNvSpPr>
            <a:spLocks noGrp="1"/>
          </p:cNvSpPr>
          <p:nvPr>
            <p:ph type="title" orient="vert"/>
          </p:nvPr>
        </p:nvSpPr>
        <p:spPr>
          <a:xfrm>
            <a:off x="6543675" y="273844"/>
            <a:ext cx="1971675" cy="4358879"/>
          </a:xfrm>
        </p:spPr>
        <p:txBody>
          <a:bodyPr vert="eaVert"/>
          <a:lstStyle/>
          <a:p>
            <a:r>
              <a:rPr lang="en-US"/>
              <a:t>Click to edit Master title style</a:t>
            </a:r>
            <a:endParaRPr lang="fr-FR"/>
          </a:p>
        </p:txBody>
      </p:sp>
      <p:sp>
        <p:nvSpPr>
          <p:cNvPr id="3" name="Vertical Text Placeholder 2">
            <a:extLst>
              <a:ext uri="{FF2B5EF4-FFF2-40B4-BE49-F238E27FC236}">
                <a16:creationId xmlns:a16="http://schemas.microsoft.com/office/drawing/2014/main" id="{A318C282-F5B6-004D-B86C-F9B5F6B8C7F7}"/>
              </a:ext>
            </a:extLst>
          </p:cNvPr>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a:extLst>
              <a:ext uri="{FF2B5EF4-FFF2-40B4-BE49-F238E27FC236}">
                <a16:creationId xmlns:a16="http://schemas.microsoft.com/office/drawing/2014/main" id="{E9EB547A-C944-D346-9C73-ECC73D8A5A07}"/>
              </a:ext>
            </a:extLst>
          </p:cNvPr>
          <p:cNvSpPr>
            <a:spLocks noGrp="1"/>
          </p:cNvSpPr>
          <p:nvPr>
            <p:ph type="dt" sz="half" idx="10"/>
          </p:nvPr>
        </p:nvSpPr>
        <p:spPr/>
        <p:txBody>
          <a:bodyPr/>
          <a:lstStyle/>
          <a:p>
            <a:fld id="{D3FFE419-2371-464F-8239-3959401C3561}" type="datetimeFigureOut">
              <a:rPr lang="en-US" smtClean="0"/>
              <a:t>10/1/22</a:t>
            </a:fld>
            <a:endParaRPr lang="en-US"/>
          </a:p>
        </p:txBody>
      </p:sp>
      <p:sp>
        <p:nvSpPr>
          <p:cNvPr id="5" name="Footer Placeholder 4">
            <a:extLst>
              <a:ext uri="{FF2B5EF4-FFF2-40B4-BE49-F238E27FC236}">
                <a16:creationId xmlns:a16="http://schemas.microsoft.com/office/drawing/2014/main" id="{4CC60407-AFC8-2F40-8726-9108BA7665D3}"/>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1FC73B45-38DE-934D-B80C-A96C94ED358A}"/>
              </a:ext>
            </a:extLst>
          </p:cNvPr>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4221754784"/>
      </p:ext>
    </p:extLst>
  </p:cSld>
  <p:clrMapOvr>
    <a:masterClrMapping/>
  </p:clrMapOvr>
  <p:hf hd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Shape 8"/>
        <p:cNvGrpSpPr/>
        <p:nvPr/>
      </p:nvGrpSpPr>
      <p:grpSpPr>
        <a:xfrm>
          <a:off x="0" y="0"/>
          <a:ext cx="0" cy="0"/>
          <a:chOff x="0" y="0"/>
          <a:chExt cx="0" cy="0"/>
        </a:xfrm>
      </p:grpSpPr>
      <p:sp>
        <p:nvSpPr>
          <p:cNvPr id="9" name="Shape 9"/>
          <p:cNvSpPr txBox="1">
            <a:spLocks noGrp="1"/>
          </p:cNvSpPr>
          <p:nvPr>
            <p:ph type="title"/>
          </p:nvPr>
        </p:nvSpPr>
        <p:spPr>
          <a:xfrm>
            <a:off x="457200" y="1067775"/>
            <a:ext cx="8226599" cy="900000"/>
          </a:xfrm>
          <a:prstGeom prst="rect">
            <a:avLst/>
          </a:prstGeom>
          <a:noFill/>
          <a:ln>
            <a:noFill/>
          </a:ln>
        </p:spPr>
        <p:txBody>
          <a:bodyPr lIns="91425" tIns="91425" rIns="91425" bIns="91425" anchor="ctr" anchorCtr="0"/>
          <a:lstStyle>
            <a:lvl1pPr algn="ctr" rtl="0">
              <a:spcBef>
                <a:spcPts val="0"/>
              </a:spcBef>
              <a:buClr>
                <a:srgbClr val="E22B19"/>
              </a:buClr>
              <a:buSzPct val="100000"/>
              <a:buFont typeface="Roboto Condensed"/>
              <a:buNone/>
              <a:defRPr sz="2400" i="0" u="none" strike="noStrike" cap="none" baseline="0">
                <a:solidFill>
                  <a:srgbClr val="E22B19"/>
                </a:solidFill>
                <a:latin typeface="Roboto Condensed"/>
                <a:ea typeface="Roboto Condensed"/>
                <a:cs typeface="Roboto Condensed"/>
                <a:sym typeface="Roboto Condensed"/>
              </a:defRPr>
            </a:lvl1pPr>
            <a:lvl2pPr algn="l" rtl="0">
              <a:spcBef>
                <a:spcPts val="0"/>
              </a:spcBef>
              <a:buClr>
                <a:srgbClr val="E22B19"/>
              </a:buClr>
              <a:buSzPct val="100000"/>
              <a:buFont typeface="Roboto Condensed"/>
              <a:buNone/>
              <a:defRPr sz="2400" i="0" u="none" strike="noStrike" cap="none" baseline="0">
                <a:solidFill>
                  <a:srgbClr val="E22B19"/>
                </a:solidFill>
                <a:latin typeface="Roboto Condensed"/>
                <a:ea typeface="Roboto Condensed"/>
                <a:cs typeface="Roboto Condensed"/>
                <a:sym typeface="Roboto Condensed"/>
              </a:defRPr>
            </a:lvl2pPr>
            <a:lvl3pPr algn="l" rtl="0">
              <a:spcBef>
                <a:spcPts val="0"/>
              </a:spcBef>
              <a:buClr>
                <a:srgbClr val="E22B19"/>
              </a:buClr>
              <a:buSzPct val="100000"/>
              <a:buFont typeface="Roboto Condensed"/>
              <a:buNone/>
              <a:defRPr sz="2400" i="0" u="none" strike="noStrike" cap="none" baseline="0">
                <a:solidFill>
                  <a:srgbClr val="E22B19"/>
                </a:solidFill>
                <a:latin typeface="Roboto Condensed"/>
                <a:ea typeface="Roboto Condensed"/>
                <a:cs typeface="Roboto Condensed"/>
                <a:sym typeface="Roboto Condensed"/>
              </a:defRPr>
            </a:lvl3pPr>
            <a:lvl4pPr algn="l" rtl="0">
              <a:spcBef>
                <a:spcPts val="0"/>
              </a:spcBef>
              <a:buClr>
                <a:srgbClr val="E22B19"/>
              </a:buClr>
              <a:buSzPct val="100000"/>
              <a:buFont typeface="Roboto Condensed"/>
              <a:buNone/>
              <a:defRPr sz="2400" i="0" u="none" strike="noStrike" cap="none" baseline="0">
                <a:solidFill>
                  <a:srgbClr val="E22B19"/>
                </a:solidFill>
                <a:latin typeface="Roboto Condensed"/>
                <a:ea typeface="Roboto Condensed"/>
                <a:cs typeface="Roboto Condensed"/>
                <a:sym typeface="Roboto Condensed"/>
              </a:defRPr>
            </a:lvl4pPr>
            <a:lvl5pPr algn="l" rtl="0">
              <a:spcBef>
                <a:spcPts val="0"/>
              </a:spcBef>
              <a:buClr>
                <a:srgbClr val="E22B19"/>
              </a:buClr>
              <a:buSzPct val="100000"/>
              <a:buFont typeface="Roboto Condensed"/>
              <a:buNone/>
              <a:defRPr sz="2400" i="0" u="none" strike="noStrike" cap="none" baseline="0">
                <a:solidFill>
                  <a:srgbClr val="E22B19"/>
                </a:solidFill>
                <a:latin typeface="Roboto Condensed"/>
                <a:ea typeface="Roboto Condensed"/>
                <a:cs typeface="Roboto Condensed"/>
                <a:sym typeface="Roboto Condensed"/>
              </a:defRPr>
            </a:lvl5pPr>
            <a:lvl6pPr algn="l" rtl="0">
              <a:spcBef>
                <a:spcPts val="0"/>
              </a:spcBef>
              <a:buClr>
                <a:srgbClr val="E22B19"/>
              </a:buClr>
              <a:buSzPct val="100000"/>
              <a:buFont typeface="Roboto Condensed"/>
              <a:buNone/>
              <a:defRPr sz="2400" i="0" u="none" strike="noStrike" cap="none" baseline="0">
                <a:solidFill>
                  <a:srgbClr val="E22B19"/>
                </a:solidFill>
                <a:latin typeface="Roboto Condensed"/>
                <a:ea typeface="Roboto Condensed"/>
                <a:cs typeface="Roboto Condensed"/>
                <a:sym typeface="Roboto Condensed"/>
              </a:defRPr>
            </a:lvl6pPr>
            <a:lvl7pPr algn="l" rtl="0">
              <a:spcBef>
                <a:spcPts val="0"/>
              </a:spcBef>
              <a:buClr>
                <a:srgbClr val="E22B19"/>
              </a:buClr>
              <a:buSzPct val="100000"/>
              <a:buFont typeface="Roboto Condensed"/>
              <a:buNone/>
              <a:defRPr sz="2400" i="0" u="none" strike="noStrike" cap="none" baseline="0">
                <a:solidFill>
                  <a:srgbClr val="E22B19"/>
                </a:solidFill>
                <a:latin typeface="Roboto Condensed"/>
                <a:ea typeface="Roboto Condensed"/>
                <a:cs typeface="Roboto Condensed"/>
                <a:sym typeface="Roboto Condensed"/>
              </a:defRPr>
            </a:lvl7pPr>
            <a:lvl8pPr algn="l" rtl="0">
              <a:spcBef>
                <a:spcPts val="0"/>
              </a:spcBef>
              <a:buClr>
                <a:srgbClr val="E22B19"/>
              </a:buClr>
              <a:buSzPct val="100000"/>
              <a:buFont typeface="Roboto Condensed"/>
              <a:buNone/>
              <a:defRPr sz="2400" i="0" u="none" strike="noStrike" cap="none" baseline="0">
                <a:solidFill>
                  <a:srgbClr val="E22B19"/>
                </a:solidFill>
                <a:latin typeface="Roboto Condensed"/>
                <a:ea typeface="Roboto Condensed"/>
                <a:cs typeface="Roboto Condensed"/>
                <a:sym typeface="Roboto Condensed"/>
              </a:defRPr>
            </a:lvl8pPr>
            <a:lvl9pPr algn="l" rtl="0">
              <a:spcBef>
                <a:spcPts val="0"/>
              </a:spcBef>
              <a:buClr>
                <a:srgbClr val="E22B19"/>
              </a:buClr>
              <a:buSzPct val="100000"/>
              <a:buFont typeface="Roboto Condensed"/>
              <a:buNone/>
              <a:defRPr sz="2400" i="0" u="none" strike="noStrike" cap="none" baseline="0">
                <a:solidFill>
                  <a:srgbClr val="E22B19"/>
                </a:solidFill>
                <a:latin typeface="Roboto Condensed"/>
                <a:ea typeface="Roboto Condensed"/>
                <a:cs typeface="Roboto Condensed"/>
                <a:sym typeface="Roboto Condensed"/>
              </a:defRPr>
            </a:lvl9pPr>
          </a:lstStyle>
          <a:p>
            <a:endParaRPr/>
          </a:p>
        </p:txBody>
      </p:sp>
      <p:sp>
        <p:nvSpPr>
          <p:cNvPr id="10" name="Shape 10"/>
          <p:cNvSpPr txBox="1">
            <a:spLocks noGrp="1"/>
          </p:cNvSpPr>
          <p:nvPr>
            <p:ph type="body" idx="1" hasCustomPrompt="1"/>
          </p:nvPr>
        </p:nvSpPr>
        <p:spPr>
          <a:xfrm>
            <a:off x="287700" y="4548475"/>
            <a:ext cx="4290899" cy="278700"/>
          </a:xfrm>
          <a:prstGeom prst="rect">
            <a:avLst/>
          </a:prstGeom>
          <a:noFill/>
          <a:ln>
            <a:noFill/>
          </a:ln>
        </p:spPr>
        <p:txBody>
          <a:bodyPr lIns="91425" tIns="91425" rIns="91425" bIns="91425" anchor="ctr" anchorCtr="0"/>
          <a:lstStyle>
            <a:lvl1pPr rtl="0">
              <a:spcBef>
                <a:spcPts val="0"/>
              </a:spcBef>
              <a:buClr>
                <a:srgbClr val="E22B19"/>
              </a:buClr>
              <a:buSzPct val="100000"/>
              <a:buFont typeface="Roboto Condensed"/>
              <a:defRPr sz="1400">
                <a:solidFill>
                  <a:srgbClr val="E22B19"/>
                </a:solidFill>
                <a:latin typeface="Roboto Condensed"/>
                <a:ea typeface="Roboto Condensed"/>
                <a:cs typeface="Roboto Condensed"/>
                <a:sym typeface="Roboto Condensed"/>
              </a:defRPr>
            </a:lvl1pPr>
            <a:lvl2pPr rtl="0">
              <a:spcBef>
                <a:spcPts val="0"/>
              </a:spcBef>
              <a:buClr>
                <a:srgbClr val="E22B19"/>
              </a:buClr>
              <a:buSzPct val="100000"/>
              <a:buFont typeface="Roboto Condensed"/>
              <a:defRPr sz="1400">
                <a:solidFill>
                  <a:srgbClr val="E22B19"/>
                </a:solidFill>
                <a:latin typeface="Roboto Condensed"/>
                <a:ea typeface="Roboto Condensed"/>
                <a:cs typeface="Roboto Condensed"/>
                <a:sym typeface="Roboto Condensed"/>
              </a:defRPr>
            </a:lvl2pPr>
            <a:lvl3pPr rtl="0">
              <a:spcBef>
                <a:spcPts val="0"/>
              </a:spcBef>
              <a:buClr>
                <a:srgbClr val="E22B19"/>
              </a:buClr>
              <a:buSzPct val="100000"/>
              <a:buFont typeface="Roboto Condensed"/>
              <a:defRPr sz="1400">
                <a:solidFill>
                  <a:srgbClr val="E22B19"/>
                </a:solidFill>
                <a:latin typeface="Roboto Condensed"/>
                <a:ea typeface="Roboto Condensed"/>
                <a:cs typeface="Roboto Condensed"/>
                <a:sym typeface="Roboto Condensed"/>
              </a:defRPr>
            </a:lvl3pPr>
            <a:lvl4pPr rtl="0">
              <a:spcBef>
                <a:spcPts val="0"/>
              </a:spcBef>
              <a:buClr>
                <a:srgbClr val="E22B19"/>
              </a:buClr>
              <a:buSzPct val="100000"/>
              <a:buFont typeface="Roboto Condensed"/>
              <a:defRPr sz="1400">
                <a:solidFill>
                  <a:srgbClr val="E22B19"/>
                </a:solidFill>
                <a:latin typeface="Roboto Condensed"/>
                <a:ea typeface="Roboto Condensed"/>
                <a:cs typeface="Roboto Condensed"/>
                <a:sym typeface="Roboto Condensed"/>
              </a:defRPr>
            </a:lvl4pPr>
            <a:lvl5pPr rtl="0">
              <a:spcBef>
                <a:spcPts val="0"/>
              </a:spcBef>
              <a:buClr>
                <a:srgbClr val="E22B19"/>
              </a:buClr>
              <a:buSzPct val="100000"/>
              <a:buFont typeface="Roboto Condensed"/>
              <a:defRPr sz="1400">
                <a:solidFill>
                  <a:srgbClr val="E22B19"/>
                </a:solidFill>
                <a:latin typeface="Roboto Condensed"/>
                <a:ea typeface="Roboto Condensed"/>
                <a:cs typeface="Roboto Condensed"/>
                <a:sym typeface="Roboto Condensed"/>
              </a:defRPr>
            </a:lvl5pPr>
            <a:lvl6pPr rtl="0">
              <a:spcBef>
                <a:spcPts val="0"/>
              </a:spcBef>
              <a:buClr>
                <a:srgbClr val="E22B19"/>
              </a:buClr>
              <a:buSzPct val="100000"/>
              <a:buFont typeface="Roboto Condensed"/>
              <a:defRPr sz="1400">
                <a:solidFill>
                  <a:srgbClr val="E22B19"/>
                </a:solidFill>
                <a:latin typeface="Roboto Condensed"/>
                <a:ea typeface="Roboto Condensed"/>
                <a:cs typeface="Roboto Condensed"/>
                <a:sym typeface="Roboto Condensed"/>
              </a:defRPr>
            </a:lvl6pPr>
            <a:lvl7pPr rtl="0">
              <a:spcBef>
                <a:spcPts val="0"/>
              </a:spcBef>
              <a:buClr>
                <a:srgbClr val="E22B19"/>
              </a:buClr>
              <a:buSzPct val="100000"/>
              <a:buFont typeface="Roboto Condensed"/>
              <a:defRPr sz="1400">
                <a:solidFill>
                  <a:srgbClr val="E22B19"/>
                </a:solidFill>
                <a:latin typeface="Roboto Condensed"/>
                <a:ea typeface="Roboto Condensed"/>
                <a:cs typeface="Roboto Condensed"/>
                <a:sym typeface="Roboto Condensed"/>
              </a:defRPr>
            </a:lvl7pPr>
            <a:lvl8pPr rtl="0">
              <a:spcBef>
                <a:spcPts val="0"/>
              </a:spcBef>
              <a:buClr>
                <a:srgbClr val="E22B19"/>
              </a:buClr>
              <a:buSzPct val="100000"/>
              <a:buFont typeface="Roboto Condensed"/>
              <a:defRPr sz="1400">
                <a:solidFill>
                  <a:srgbClr val="E22B19"/>
                </a:solidFill>
                <a:latin typeface="Roboto Condensed"/>
                <a:ea typeface="Roboto Condensed"/>
                <a:cs typeface="Roboto Condensed"/>
                <a:sym typeface="Roboto Condensed"/>
              </a:defRPr>
            </a:lvl8pPr>
            <a:lvl9pPr rtl="0">
              <a:spcBef>
                <a:spcPts val="0"/>
              </a:spcBef>
              <a:buClr>
                <a:srgbClr val="E22B19"/>
              </a:buClr>
              <a:buSzPct val="100000"/>
              <a:buFont typeface="Roboto Condensed"/>
              <a:defRPr sz="1400">
                <a:solidFill>
                  <a:srgbClr val="E22B19"/>
                </a:solidFill>
                <a:latin typeface="Roboto Condensed"/>
                <a:ea typeface="Roboto Condensed"/>
                <a:cs typeface="Roboto Condensed"/>
                <a:sym typeface="Roboto Condensed"/>
              </a:defRPr>
            </a:lvl9pPr>
          </a:lstStyle>
          <a:p>
            <a:fld id="{4B14CBB0-1584-4FB3-A561-0ABCBD9B262F}" type="slidenum">
              <a:rPr lang="en-US" smtClean="0"/>
              <a:t>‹#›</a:t>
            </a:fld>
            <a:endParaRPr dirty="0"/>
          </a:p>
        </p:txBody>
      </p:sp>
      <p:sp>
        <p:nvSpPr>
          <p:cNvPr id="11" name="Shape 11"/>
          <p:cNvSpPr txBox="1">
            <a:spLocks noGrp="1"/>
          </p:cNvSpPr>
          <p:nvPr>
            <p:ph type="body" idx="2"/>
          </p:nvPr>
        </p:nvSpPr>
        <p:spPr>
          <a:xfrm>
            <a:off x="4563900" y="4548475"/>
            <a:ext cx="4290899" cy="278700"/>
          </a:xfrm>
          <a:prstGeom prst="rect">
            <a:avLst/>
          </a:prstGeom>
          <a:noFill/>
          <a:ln>
            <a:noFill/>
          </a:ln>
        </p:spPr>
        <p:txBody>
          <a:bodyPr lIns="91425" tIns="91425" rIns="91425" bIns="91425" anchor="ctr" anchorCtr="0"/>
          <a:lstStyle>
            <a:lvl1pPr algn="r" rtl="0">
              <a:spcBef>
                <a:spcPts val="0"/>
              </a:spcBef>
              <a:buClr>
                <a:srgbClr val="E22B19"/>
              </a:buClr>
              <a:buSzPct val="100000"/>
              <a:buFont typeface="Roboto Condensed"/>
              <a:defRPr sz="1400">
                <a:solidFill>
                  <a:srgbClr val="E22B19"/>
                </a:solidFill>
                <a:latin typeface="Roboto Condensed"/>
                <a:ea typeface="Roboto Condensed"/>
                <a:cs typeface="Roboto Condensed"/>
                <a:sym typeface="Roboto Condensed"/>
              </a:defRPr>
            </a:lvl1pPr>
            <a:lvl2pPr algn="r" rtl="0">
              <a:spcBef>
                <a:spcPts val="0"/>
              </a:spcBef>
              <a:buClr>
                <a:srgbClr val="E22B19"/>
              </a:buClr>
              <a:buSzPct val="100000"/>
              <a:buFont typeface="Roboto Condensed"/>
              <a:defRPr sz="1400">
                <a:solidFill>
                  <a:srgbClr val="E22B19"/>
                </a:solidFill>
                <a:latin typeface="Roboto Condensed"/>
                <a:ea typeface="Roboto Condensed"/>
                <a:cs typeface="Roboto Condensed"/>
                <a:sym typeface="Roboto Condensed"/>
              </a:defRPr>
            </a:lvl2pPr>
            <a:lvl3pPr algn="r" rtl="0">
              <a:spcBef>
                <a:spcPts val="0"/>
              </a:spcBef>
              <a:buClr>
                <a:srgbClr val="E22B19"/>
              </a:buClr>
              <a:buSzPct val="100000"/>
              <a:buFont typeface="Roboto Condensed"/>
              <a:defRPr sz="1400">
                <a:solidFill>
                  <a:srgbClr val="E22B19"/>
                </a:solidFill>
                <a:latin typeface="Roboto Condensed"/>
                <a:ea typeface="Roboto Condensed"/>
                <a:cs typeface="Roboto Condensed"/>
                <a:sym typeface="Roboto Condensed"/>
              </a:defRPr>
            </a:lvl3pPr>
            <a:lvl4pPr algn="r" rtl="0">
              <a:spcBef>
                <a:spcPts val="0"/>
              </a:spcBef>
              <a:buClr>
                <a:srgbClr val="E22B19"/>
              </a:buClr>
              <a:buSzPct val="100000"/>
              <a:buFont typeface="Roboto Condensed"/>
              <a:defRPr sz="1400">
                <a:solidFill>
                  <a:srgbClr val="E22B19"/>
                </a:solidFill>
                <a:latin typeface="Roboto Condensed"/>
                <a:ea typeface="Roboto Condensed"/>
                <a:cs typeface="Roboto Condensed"/>
                <a:sym typeface="Roboto Condensed"/>
              </a:defRPr>
            </a:lvl4pPr>
            <a:lvl5pPr algn="r" rtl="0">
              <a:spcBef>
                <a:spcPts val="0"/>
              </a:spcBef>
              <a:buClr>
                <a:srgbClr val="E22B19"/>
              </a:buClr>
              <a:buSzPct val="100000"/>
              <a:buFont typeface="Roboto Condensed"/>
              <a:defRPr sz="1400">
                <a:solidFill>
                  <a:srgbClr val="E22B19"/>
                </a:solidFill>
                <a:latin typeface="Roboto Condensed"/>
                <a:ea typeface="Roboto Condensed"/>
                <a:cs typeface="Roboto Condensed"/>
                <a:sym typeface="Roboto Condensed"/>
              </a:defRPr>
            </a:lvl5pPr>
            <a:lvl6pPr algn="r" rtl="0">
              <a:spcBef>
                <a:spcPts val="0"/>
              </a:spcBef>
              <a:buClr>
                <a:srgbClr val="E22B19"/>
              </a:buClr>
              <a:buSzPct val="100000"/>
              <a:buFont typeface="Roboto Condensed"/>
              <a:defRPr sz="1400">
                <a:solidFill>
                  <a:srgbClr val="E22B19"/>
                </a:solidFill>
                <a:latin typeface="Roboto Condensed"/>
                <a:ea typeface="Roboto Condensed"/>
                <a:cs typeface="Roboto Condensed"/>
                <a:sym typeface="Roboto Condensed"/>
              </a:defRPr>
            </a:lvl6pPr>
            <a:lvl7pPr algn="r" rtl="0">
              <a:spcBef>
                <a:spcPts val="0"/>
              </a:spcBef>
              <a:buClr>
                <a:srgbClr val="E22B19"/>
              </a:buClr>
              <a:buSzPct val="100000"/>
              <a:buFont typeface="Roboto Condensed"/>
              <a:defRPr sz="1400">
                <a:solidFill>
                  <a:srgbClr val="E22B19"/>
                </a:solidFill>
                <a:latin typeface="Roboto Condensed"/>
                <a:ea typeface="Roboto Condensed"/>
                <a:cs typeface="Roboto Condensed"/>
                <a:sym typeface="Roboto Condensed"/>
              </a:defRPr>
            </a:lvl7pPr>
            <a:lvl8pPr algn="r" rtl="0">
              <a:spcBef>
                <a:spcPts val="0"/>
              </a:spcBef>
              <a:buClr>
                <a:srgbClr val="E22B19"/>
              </a:buClr>
              <a:buSzPct val="100000"/>
              <a:buFont typeface="Roboto Condensed"/>
              <a:defRPr sz="1400">
                <a:solidFill>
                  <a:srgbClr val="E22B19"/>
                </a:solidFill>
                <a:latin typeface="Roboto Condensed"/>
                <a:ea typeface="Roboto Condensed"/>
                <a:cs typeface="Roboto Condensed"/>
                <a:sym typeface="Roboto Condensed"/>
              </a:defRPr>
            </a:lvl8pPr>
            <a:lvl9pPr algn="r" rtl="0">
              <a:spcBef>
                <a:spcPts val="0"/>
              </a:spcBef>
              <a:buClr>
                <a:srgbClr val="E22B19"/>
              </a:buClr>
              <a:buSzPct val="100000"/>
              <a:buFont typeface="Roboto Condensed"/>
              <a:defRPr sz="1400">
                <a:solidFill>
                  <a:srgbClr val="E22B19"/>
                </a:solidFill>
                <a:latin typeface="Roboto Condensed"/>
                <a:ea typeface="Roboto Condensed"/>
                <a:cs typeface="Roboto Condensed"/>
                <a:sym typeface="Roboto Condensed"/>
              </a:defRPr>
            </a:lvl9pPr>
          </a:lstStyle>
          <a:p>
            <a:endParaRPr dirty="0"/>
          </a:p>
        </p:txBody>
      </p:sp>
      <p:sp>
        <p:nvSpPr>
          <p:cNvPr id="12" name="Shape 12"/>
          <p:cNvSpPr txBox="1">
            <a:spLocks noGrp="1"/>
          </p:cNvSpPr>
          <p:nvPr>
            <p:ph type="subTitle" idx="3"/>
          </p:nvPr>
        </p:nvSpPr>
        <p:spPr>
          <a:xfrm>
            <a:off x="457200" y="1967775"/>
            <a:ext cx="8226599" cy="433800"/>
          </a:xfrm>
          <a:prstGeom prst="rect">
            <a:avLst/>
          </a:prstGeom>
        </p:spPr>
        <p:txBody>
          <a:bodyPr lIns="91425" tIns="91425" rIns="91425" bIns="91425" anchor="ctr" anchorCtr="0"/>
          <a:lstStyle>
            <a:lvl1pPr algn="ctr" rtl="0">
              <a:spcBef>
                <a:spcPts val="0"/>
              </a:spcBef>
              <a:buNone/>
              <a:defRPr sz="1800">
                <a:solidFill>
                  <a:srgbClr val="E22B19"/>
                </a:solidFill>
                <a:latin typeface="Roboto Condensed"/>
                <a:ea typeface="Roboto Condensed"/>
                <a:cs typeface="Roboto Condensed"/>
                <a:sym typeface="Roboto Condensed"/>
              </a:defRPr>
            </a:lvl1pPr>
            <a:lvl2pPr algn="ctr" rtl="0">
              <a:spcBef>
                <a:spcPts val="0"/>
              </a:spcBef>
              <a:buNone/>
              <a:defRPr sz="1800">
                <a:solidFill>
                  <a:srgbClr val="E22B19"/>
                </a:solidFill>
                <a:latin typeface="Roboto Condensed"/>
                <a:ea typeface="Roboto Condensed"/>
                <a:cs typeface="Roboto Condensed"/>
                <a:sym typeface="Roboto Condensed"/>
              </a:defRPr>
            </a:lvl2pPr>
            <a:lvl3pPr algn="ctr" rtl="0">
              <a:spcBef>
                <a:spcPts val="0"/>
              </a:spcBef>
              <a:buNone/>
              <a:defRPr sz="1800">
                <a:solidFill>
                  <a:srgbClr val="E22B19"/>
                </a:solidFill>
                <a:latin typeface="Roboto Condensed"/>
                <a:ea typeface="Roboto Condensed"/>
                <a:cs typeface="Roboto Condensed"/>
                <a:sym typeface="Roboto Condensed"/>
              </a:defRPr>
            </a:lvl3pPr>
            <a:lvl4pPr algn="ctr" rtl="0">
              <a:spcBef>
                <a:spcPts val="0"/>
              </a:spcBef>
              <a:buNone/>
              <a:defRPr sz="1800">
                <a:solidFill>
                  <a:srgbClr val="E22B19"/>
                </a:solidFill>
                <a:latin typeface="Roboto Condensed"/>
                <a:ea typeface="Roboto Condensed"/>
                <a:cs typeface="Roboto Condensed"/>
                <a:sym typeface="Roboto Condensed"/>
              </a:defRPr>
            </a:lvl4pPr>
            <a:lvl5pPr algn="ctr" rtl="0">
              <a:spcBef>
                <a:spcPts val="0"/>
              </a:spcBef>
              <a:buNone/>
              <a:defRPr sz="1800">
                <a:solidFill>
                  <a:srgbClr val="E22B19"/>
                </a:solidFill>
                <a:latin typeface="Roboto Condensed"/>
                <a:ea typeface="Roboto Condensed"/>
                <a:cs typeface="Roboto Condensed"/>
                <a:sym typeface="Roboto Condensed"/>
              </a:defRPr>
            </a:lvl5pPr>
            <a:lvl6pPr algn="ctr" rtl="0">
              <a:spcBef>
                <a:spcPts val="0"/>
              </a:spcBef>
              <a:buNone/>
              <a:defRPr sz="1800">
                <a:solidFill>
                  <a:srgbClr val="E22B19"/>
                </a:solidFill>
                <a:latin typeface="Roboto Condensed"/>
                <a:ea typeface="Roboto Condensed"/>
                <a:cs typeface="Roboto Condensed"/>
                <a:sym typeface="Roboto Condensed"/>
              </a:defRPr>
            </a:lvl6pPr>
            <a:lvl7pPr algn="ctr" rtl="0">
              <a:spcBef>
                <a:spcPts val="0"/>
              </a:spcBef>
              <a:buNone/>
              <a:defRPr sz="1800">
                <a:solidFill>
                  <a:srgbClr val="E22B19"/>
                </a:solidFill>
                <a:latin typeface="Roboto Condensed"/>
                <a:ea typeface="Roboto Condensed"/>
                <a:cs typeface="Roboto Condensed"/>
                <a:sym typeface="Roboto Condensed"/>
              </a:defRPr>
            </a:lvl7pPr>
            <a:lvl8pPr algn="ctr" rtl="0">
              <a:spcBef>
                <a:spcPts val="0"/>
              </a:spcBef>
              <a:buNone/>
              <a:defRPr sz="1800">
                <a:solidFill>
                  <a:srgbClr val="E22B19"/>
                </a:solidFill>
                <a:latin typeface="Roboto Condensed"/>
                <a:ea typeface="Roboto Condensed"/>
                <a:cs typeface="Roboto Condensed"/>
                <a:sym typeface="Roboto Condensed"/>
              </a:defRPr>
            </a:lvl8pPr>
            <a:lvl9pPr algn="ctr">
              <a:spcBef>
                <a:spcPts val="0"/>
              </a:spcBef>
              <a:buNone/>
              <a:defRPr sz="1800">
                <a:solidFill>
                  <a:srgbClr val="E22B19"/>
                </a:solidFill>
                <a:latin typeface="Roboto Condensed"/>
                <a:ea typeface="Roboto Condensed"/>
                <a:cs typeface="Roboto Condensed"/>
                <a:sym typeface="Roboto Condensed"/>
              </a:defRPr>
            </a:lvl9pPr>
          </a:lstStyle>
          <a:p>
            <a:endParaRPr/>
          </a:p>
        </p:txBody>
      </p:sp>
    </p:spTree>
    <p:extLst>
      <p:ext uri="{BB962C8B-B14F-4D97-AF65-F5344CB8AC3E}">
        <p14:creationId xmlns:p14="http://schemas.microsoft.com/office/powerpoint/2010/main" val="402037955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and Two Columns">
    <p:spTree>
      <p:nvGrpSpPr>
        <p:cNvPr id="1" name="Shape 16"/>
        <p:cNvGrpSpPr/>
        <p:nvPr/>
      </p:nvGrpSpPr>
      <p:grpSpPr>
        <a:xfrm>
          <a:off x="0" y="0"/>
          <a:ext cx="0" cy="0"/>
          <a:chOff x="0" y="0"/>
          <a:chExt cx="0" cy="0"/>
        </a:xfrm>
      </p:grpSpPr>
      <p:sp>
        <p:nvSpPr>
          <p:cNvPr id="17" name="Shape 17"/>
          <p:cNvSpPr txBox="1">
            <a:spLocks noGrp="1"/>
          </p:cNvSpPr>
          <p:nvPr>
            <p:ph type="title" hasCustomPrompt="1"/>
          </p:nvPr>
        </p:nvSpPr>
        <p:spPr>
          <a:xfrm>
            <a:off x="171450" y="205975"/>
            <a:ext cx="8784300" cy="437099"/>
          </a:xfrm>
          <a:prstGeom prst="rect">
            <a:avLst/>
          </a:prstGeom>
          <a:noFill/>
          <a:ln>
            <a:noFill/>
          </a:ln>
        </p:spPr>
        <p:txBody>
          <a:bodyPr lIns="91425" tIns="91425" rIns="91425" bIns="91425" anchor="ctr" anchorCtr="0">
            <a:noAutofit/>
          </a:bodyPr>
          <a:lstStyle>
            <a:lvl1pPr algn="l" rtl="0">
              <a:spcBef>
                <a:spcPts val="0"/>
              </a:spcBef>
              <a:buFont typeface="+mj-lt"/>
              <a:buNone/>
              <a:defRPr sz="2400" b="1" baseline="0">
                <a:solidFill>
                  <a:srgbClr val="124364"/>
                </a:solidFill>
                <a:latin typeface="Avenir Book" charset="0"/>
                <a:ea typeface="Avenir Book" charset="0"/>
                <a:cs typeface="Avenir Book" charset="0"/>
              </a:defRPr>
            </a:lvl1pPr>
            <a:lvl2pPr algn="l" rtl="0">
              <a:spcBef>
                <a:spcPts val="0"/>
              </a:spcBef>
              <a:buNone/>
              <a:defRPr b="1">
                <a:solidFill>
                  <a:schemeClr val="dk1"/>
                </a:solidFill>
              </a:defRPr>
            </a:lvl2pPr>
            <a:lvl3pPr algn="l" rtl="0">
              <a:spcBef>
                <a:spcPts val="0"/>
              </a:spcBef>
              <a:buNone/>
              <a:defRPr b="1">
                <a:solidFill>
                  <a:schemeClr val="dk1"/>
                </a:solidFill>
              </a:defRPr>
            </a:lvl3pPr>
            <a:lvl4pPr algn="l" rtl="0">
              <a:spcBef>
                <a:spcPts val="0"/>
              </a:spcBef>
              <a:buNone/>
              <a:defRPr b="1">
                <a:solidFill>
                  <a:schemeClr val="dk1"/>
                </a:solidFill>
              </a:defRPr>
            </a:lvl4pPr>
            <a:lvl5pPr algn="l" rtl="0">
              <a:spcBef>
                <a:spcPts val="0"/>
              </a:spcBef>
              <a:buNone/>
              <a:defRPr b="1">
                <a:solidFill>
                  <a:schemeClr val="dk1"/>
                </a:solidFill>
              </a:defRPr>
            </a:lvl5pPr>
            <a:lvl6pPr algn="l" rtl="0">
              <a:spcBef>
                <a:spcPts val="0"/>
              </a:spcBef>
              <a:buNone/>
              <a:defRPr b="1">
                <a:solidFill>
                  <a:schemeClr val="dk1"/>
                </a:solidFill>
              </a:defRPr>
            </a:lvl6pPr>
            <a:lvl7pPr algn="l" rtl="0">
              <a:spcBef>
                <a:spcPts val="0"/>
              </a:spcBef>
              <a:buNone/>
              <a:defRPr b="1">
                <a:solidFill>
                  <a:schemeClr val="dk1"/>
                </a:solidFill>
              </a:defRPr>
            </a:lvl7pPr>
            <a:lvl8pPr algn="l" rtl="0">
              <a:spcBef>
                <a:spcPts val="0"/>
              </a:spcBef>
              <a:buNone/>
              <a:defRPr b="1">
                <a:solidFill>
                  <a:schemeClr val="dk1"/>
                </a:solidFill>
              </a:defRPr>
            </a:lvl8pPr>
            <a:lvl9pPr algn="l" rtl="0">
              <a:spcBef>
                <a:spcPts val="0"/>
              </a:spcBef>
              <a:buNone/>
              <a:defRPr b="1">
                <a:solidFill>
                  <a:schemeClr val="dk1"/>
                </a:solidFill>
              </a:defRPr>
            </a:lvl9pPr>
          </a:lstStyle>
          <a:p>
            <a:r>
              <a:rPr lang="en-US" noProof="0" dirty="0"/>
              <a:t>HELLO WORLD</a:t>
            </a:r>
          </a:p>
        </p:txBody>
      </p:sp>
      <p:sp>
        <p:nvSpPr>
          <p:cNvPr id="18" name="Shape 18"/>
          <p:cNvSpPr txBox="1">
            <a:spLocks noGrp="1"/>
          </p:cNvSpPr>
          <p:nvPr>
            <p:ph type="body" idx="1"/>
          </p:nvPr>
        </p:nvSpPr>
        <p:spPr>
          <a:xfrm>
            <a:off x="171450" y="1019825"/>
            <a:ext cx="4346699" cy="3609325"/>
          </a:xfrm>
          <a:prstGeom prst="rect">
            <a:avLst/>
          </a:prstGeom>
          <a:noFill/>
          <a:ln>
            <a:noFill/>
          </a:ln>
        </p:spPr>
        <p:txBody>
          <a:bodyPr lIns="91425" tIns="91425" rIns="91425" bIns="91425" anchor="t" anchorCtr="0"/>
          <a:lstStyle>
            <a:lvl1pPr rtl="0">
              <a:spcBef>
                <a:spcPts val="0"/>
              </a:spcBef>
              <a:defRPr>
                <a:latin typeface="Roboto Condensed Light" panose="02000000000000000000" pitchFamily="2" charset="0"/>
                <a:ea typeface="Roboto Condensed Light" panose="02000000000000000000" pitchFamily="2" charset="0"/>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lang="en-US" noProof="0" dirty="0"/>
          </a:p>
        </p:txBody>
      </p:sp>
      <p:sp>
        <p:nvSpPr>
          <p:cNvPr id="19" name="Shape 19"/>
          <p:cNvSpPr txBox="1">
            <a:spLocks noGrp="1"/>
          </p:cNvSpPr>
          <p:nvPr>
            <p:ph type="body" idx="2"/>
          </p:nvPr>
        </p:nvSpPr>
        <p:spPr>
          <a:xfrm>
            <a:off x="4625975" y="1019824"/>
            <a:ext cx="4346699" cy="3609301"/>
          </a:xfrm>
          <a:prstGeom prst="rect">
            <a:avLst/>
          </a:prstGeom>
          <a:noFill/>
          <a:ln>
            <a:noFill/>
          </a:ln>
        </p:spPr>
        <p:txBody>
          <a:bodyPr lIns="91425" tIns="91425" rIns="91425" bIns="91425" anchor="t" anchorCtr="0"/>
          <a:lstStyle>
            <a:lvl1pPr rtl="0">
              <a:spcBef>
                <a:spcPts val="0"/>
              </a:spcBef>
              <a:defRPr>
                <a:latin typeface="Roboto Condensed Light" panose="02000000000000000000" pitchFamily="2" charset="0"/>
                <a:ea typeface="Roboto Condensed Light" panose="02000000000000000000" pitchFamily="2" charset="0"/>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lang="en-US" noProof="0" dirty="0"/>
          </a:p>
        </p:txBody>
      </p:sp>
      <p:sp>
        <p:nvSpPr>
          <p:cNvPr id="2" name="TextBox 1"/>
          <p:cNvSpPr txBox="1"/>
          <p:nvPr userDrawn="1"/>
        </p:nvSpPr>
        <p:spPr>
          <a:xfrm>
            <a:off x="76200" y="4779318"/>
            <a:ext cx="3429000" cy="230832"/>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l"/>
            <a:r>
              <a:rPr lang="en-US" sz="900" i="0" noProof="0" dirty="0">
                <a:solidFill>
                  <a:schemeClr val="bg1"/>
                </a:solidFill>
                <a:latin typeface="Avenir Book" panose="02000503020000020003" pitchFamily="2" charset="0"/>
              </a:rPr>
              <a:t>Internship M2 Ubinet</a:t>
            </a:r>
          </a:p>
        </p:txBody>
      </p:sp>
      <p:cxnSp>
        <p:nvCxnSpPr>
          <p:cNvPr id="5" name="Straight Connector 4"/>
          <p:cNvCxnSpPr/>
          <p:nvPr userDrawn="1"/>
        </p:nvCxnSpPr>
        <p:spPr>
          <a:xfrm>
            <a:off x="247650" y="819150"/>
            <a:ext cx="1047750" cy="0"/>
          </a:xfrm>
          <a:prstGeom prst="line">
            <a:avLst/>
          </a:prstGeom>
          <a:ln w="28575">
            <a:solidFill>
              <a:srgbClr val="1D6FA5"/>
            </a:solidFill>
          </a:ln>
        </p:spPr>
        <p:style>
          <a:lnRef idx="2">
            <a:schemeClr val="accent1"/>
          </a:lnRef>
          <a:fillRef idx="0">
            <a:schemeClr val="accent1"/>
          </a:fillRef>
          <a:effectRef idx="1">
            <a:schemeClr val="accent1"/>
          </a:effectRef>
          <a:fontRef idx="minor">
            <a:schemeClr val="tx1"/>
          </a:fontRef>
        </p:style>
      </p:cxnSp>
      <p:sp>
        <p:nvSpPr>
          <p:cNvPr id="3" name="Oval 2"/>
          <p:cNvSpPr/>
          <p:nvPr userDrawn="1"/>
        </p:nvSpPr>
        <p:spPr>
          <a:xfrm>
            <a:off x="8686392" y="4754880"/>
            <a:ext cx="301752" cy="301752"/>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algn="ctr"/>
            <a:endParaRPr lang="en-US" sz="800" b="1" cap="none" spc="0" noProof="0" dirty="0">
              <a:ln w="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p>
            <a:pPr algn="ctr"/>
            <a:fld id="{19111A3C-196E-4E8F-86C5-C4452F33CE96}" type="slidenum">
              <a:rPr lang="en-US" sz="800" b="1" cap="none" spc="0" noProof="0" smtClean="0">
                <a:ln w="0"/>
                <a:solidFill>
                  <a:schemeClr val="tx1"/>
                </a:solidFill>
                <a:effectLst/>
                <a:latin typeface="Verdana" panose="020B0604030504040204" pitchFamily="34" charset="0"/>
                <a:ea typeface="Verdana" panose="020B0604030504040204" pitchFamily="34" charset="0"/>
                <a:cs typeface="Verdana" panose="020B0604030504040204" pitchFamily="34" charset="0"/>
              </a:rPr>
              <a:pPr/>
              <a:t>‹#›</a:t>
            </a:fld>
            <a:endParaRPr lang="en-US" sz="800" b="1" cap="none" spc="0" noProof="0" dirty="0">
              <a:ln w="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p>
            <a:pPr algn="ctr"/>
            <a:endParaRPr lang="en-US" sz="800" b="1" noProof="0" dirty="0">
              <a:solidFill>
                <a:srgbClr val="FF0000"/>
              </a:solidFill>
              <a:effectLst/>
              <a:latin typeface="Verdana" panose="020B0604030504040204" pitchFamily="34" charset="0"/>
              <a:ea typeface="Verdana" panose="020B0604030504040204" pitchFamily="34" charset="0"/>
              <a:cs typeface="Verdana" panose="020B0604030504040204" pitchFamily="34" charset="0"/>
            </a:endParaRPr>
          </a:p>
        </p:txBody>
      </p:sp>
      <p:sp>
        <p:nvSpPr>
          <p:cNvPr id="9" name="TextBox 8">
            <a:extLst>
              <a:ext uri="{FF2B5EF4-FFF2-40B4-BE49-F238E27FC236}">
                <a16:creationId xmlns:a16="http://schemas.microsoft.com/office/drawing/2014/main" id="{8F520EB7-3CE4-9744-8487-6573199B2731}"/>
              </a:ext>
            </a:extLst>
          </p:cNvPr>
          <p:cNvSpPr txBox="1"/>
          <p:nvPr userDrawn="1"/>
        </p:nvSpPr>
        <p:spPr>
          <a:xfrm>
            <a:off x="3579220" y="4841188"/>
            <a:ext cx="1968760" cy="215444"/>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800" i="1" noProof="0" dirty="0">
                <a:solidFill>
                  <a:schemeClr val="bg1">
                    <a:lumMod val="50000"/>
                  </a:schemeClr>
                </a:solidFill>
                <a:latin typeface="Avenir Book" panose="02000503020000020003" pitchFamily="2" charset="0"/>
              </a:rPr>
              <a:t>01/10/22</a:t>
            </a:r>
          </a:p>
        </p:txBody>
      </p:sp>
      <p:sp>
        <p:nvSpPr>
          <p:cNvPr id="10" name="TextBox 9">
            <a:extLst>
              <a:ext uri="{FF2B5EF4-FFF2-40B4-BE49-F238E27FC236}">
                <a16:creationId xmlns:a16="http://schemas.microsoft.com/office/drawing/2014/main" id="{7A06321B-F9A6-8F49-956D-0AB5EA8BE2DA}"/>
              </a:ext>
            </a:extLst>
          </p:cNvPr>
          <p:cNvSpPr txBox="1"/>
          <p:nvPr userDrawn="1"/>
        </p:nvSpPr>
        <p:spPr>
          <a:xfrm>
            <a:off x="165230" y="4841188"/>
            <a:ext cx="3429000" cy="215444"/>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l"/>
            <a:r>
              <a:rPr lang="en-US" sz="800" i="1" noProof="0" dirty="0">
                <a:solidFill>
                  <a:schemeClr val="bg1">
                    <a:lumMod val="50000"/>
                  </a:schemeClr>
                </a:solidFill>
                <a:latin typeface="Avenir Book" panose="02000503020000020003" pitchFamily="2" charset="0"/>
              </a:rPr>
              <a:t>IDM: Introduction to Data Mining</a:t>
            </a:r>
          </a:p>
        </p:txBody>
      </p:sp>
    </p:spTree>
    <p:extLst>
      <p:ext uri="{BB962C8B-B14F-4D97-AF65-F5344CB8AC3E}">
        <p14:creationId xmlns:p14="http://schemas.microsoft.com/office/powerpoint/2010/main" val="25102690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59798D-AE26-8F48-B17B-6EFA855E8885}"/>
              </a:ext>
            </a:extLst>
          </p:cNvPr>
          <p:cNvSpPr>
            <a:spLocks noGrp="1"/>
          </p:cNvSpPr>
          <p:nvPr>
            <p:ph type="title"/>
          </p:nvPr>
        </p:nvSpPr>
        <p:spPr/>
        <p:txBody>
          <a:bodyPr/>
          <a:lstStyle/>
          <a:p>
            <a:r>
              <a:rPr lang="en-US"/>
              <a:t>Click to edit Master title style</a:t>
            </a:r>
            <a:endParaRPr lang="fr-FR"/>
          </a:p>
        </p:txBody>
      </p:sp>
      <p:sp>
        <p:nvSpPr>
          <p:cNvPr id="3" name="Content Placeholder 2">
            <a:extLst>
              <a:ext uri="{FF2B5EF4-FFF2-40B4-BE49-F238E27FC236}">
                <a16:creationId xmlns:a16="http://schemas.microsoft.com/office/drawing/2014/main" id="{470CB982-ABF1-EB4C-B3E5-1A0C19CE0AE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a:extLst>
              <a:ext uri="{FF2B5EF4-FFF2-40B4-BE49-F238E27FC236}">
                <a16:creationId xmlns:a16="http://schemas.microsoft.com/office/drawing/2014/main" id="{B58BFE5D-9BBA-514F-B21C-4181CF123565}"/>
              </a:ext>
            </a:extLst>
          </p:cNvPr>
          <p:cNvSpPr>
            <a:spLocks noGrp="1"/>
          </p:cNvSpPr>
          <p:nvPr>
            <p:ph type="dt" sz="half" idx="10"/>
          </p:nvPr>
        </p:nvSpPr>
        <p:spPr/>
        <p:txBody>
          <a:bodyPr/>
          <a:lstStyle/>
          <a:p>
            <a:fld id="{97D162C4-EDD9-4389-A98B-B87ECEA2A816}" type="datetimeFigureOut">
              <a:rPr lang="en-US" smtClean="0"/>
              <a:t>10/1/22</a:t>
            </a:fld>
            <a:endParaRPr lang="en-US"/>
          </a:p>
        </p:txBody>
      </p:sp>
      <p:sp>
        <p:nvSpPr>
          <p:cNvPr id="5" name="Footer Placeholder 4">
            <a:extLst>
              <a:ext uri="{FF2B5EF4-FFF2-40B4-BE49-F238E27FC236}">
                <a16:creationId xmlns:a16="http://schemas.microsoft.com/office/drawing/2014/main" id="{DD240CED-322E-A24B-A5EC-8A7B968DBB7C}"/>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1A7170A1-6E18-E340-9875-093414885B31}"/>
              </a:ext>
            </a:extLst>
          </p:cNvPr>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3442411703"/>
      </p:ext>
    </p:extLst>
  </p:cSld>
  <p:clrMapOvr>
    <a:masterClrMapping/>
  </p:clrMapOvr>
  <p:hf hd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01C97-2465-AE47-BAC3-4024B1A13FCD}"/>
              </a:ext>
            </a:extLst>
          </p:cNvPr>
          <p:cNvSpPr>
            <a:spLocks noGrp="1"/>
          </p:cNvSpPr>
          <p:nvPr>
            <p:ph type="title"/>
          </p:nvPr>
        </p:nvSpPr>
        <p:spPr>
          <a:xfrm>
            <a:off x="623888" y="1282304"/>
            <a:ext cx="7886700" cy="2139553"/>
          </a:xfrm>
        </p:spPr>
        <p:txBody>
          <a:bodyPr anchor="b"/>
          <a:lstStyle>
            <a:lvl1pPr>
              <a:defRPr sz="4500"/>
            </a:lvl1pPr>
          </a:lstStyle>
          <a:p>
            <a:r>
              <a:rPr lang="en-US"/>
              <a:t>Click to edit Master title style</a:t>
            </a:r>
            <a:endParaRPr lang="fr-FR"/>
          </a:p>
        </p:txBody>
      </p:sp>
      <p:sp>
        <p:nvSpPr>
          <p:cNvPr id="3" name="Text Placeholder 2">
            <a:extLst>
              <a:ext uri="{FF2B5EF4-FFF2-40B4-BE49-F238E27FC236}">
                <a16:creationId xmlns:a16="http://schemas.microsoft.com/office/drawing/2014/main" id="{C81BEEDF-45A7-CF41-9631-67C6EE80E0FB}"/>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02302F4-50AD-3F40-A2C2-395A022046D4}"/>
              </a:ext>
            </a:extLst>
          </p:cNvPr>
          <p:cNvSpPr>
            <a:spLocks noGrp="1"/>
          </p:cNvSpPr>
          <p:nvPr>
            <p:ph type="dt" sz="half" idx="10"/>
          </p:nvPr>
        </p:nvSpPr>
        <p:spPr/>
        <p:txBody>
          <a:bodyPr/>
          <a:lstStyle/>
          <a:p>
            <a:fld id="{3E5059C3-6A89-4494-99FF-5A4D6FFD50EB}" type="datetimeFigureOut">
              <a:rPr lang="en-US" smtClean="0"/>
              <a:t>10/1/22</a:t>
            </a:fld>
            <a:endParaRPr lang="en-US"/>
          </a:p>
        </p:txBody>
      </p:sp>
      <p:sp>
        <p:nvSpPr>
          <p:cNvPr id="5" name="Footer Placeholder 4">
            <a:extLst>
              <a:ext uri="{FF2B5EF4-FFF2-40B4-BE49-F238E27FC236}">
                <a16:creationId xmlns:a16="http://schemas.microsoft.com/office/drawing/2014/main" id="{EA5C609A-B2B8-7B4D-83A0-80F2C2224200}"/>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4002E4C3-6C8F-B349-AC44-C4D79D74F9C8}"/>
              </a:ext>
            </a:extLst>
          </p:cNvPr>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2901304384"/>
      </p:ext>
    </p:extLst>
  </p:cSld>
  <p:clrMapOvr>
    <a:masterClrMapping/>
  </p:clrMapOvr>
  <p:hf hd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C21A7F-B8E3-DC44-9F25-2A8B25AE18D5}"/>
              </a:ext>
            </a:extLst>
          </p:cNvPr>
          <p:cNvSpPr>
            <a:spLocks noGrp="1"/>
          </p:cNvSpPr>
          <p:nvPr>
            <p:ph type="title"/>
          </p:nvPr>
        </p:nvSpPr>
        <p:spPr/>
        <p:txBody>
          <a:bodyPr/>
          <a:lstStyle/>
          <a:p>
            <a:r>
              <a:rPr lang="en-US"/>
              <a:t>Click to edit Master title style</a:t>
            </a:r>
            <a:endParaRPr lang="fr-FR"/>
          </a:p>
        </p:txBody>
      </p:sp>
      <p:sp>
        <p:nvSpPr>
          <p:cNvPr id="3" name="Content Placeholder 2">
            <a:extLst>
              <a:ext uri="{FF2B5EF4-FFF2-40B4-BE49-F238E27FC236}">
                <a16:creationId xmlns:a16="http://schemas.microsoft.com/office/drawing/2014/main" id="{665AE1D8-1A56-964B-B955-CB43665ABA60}"/>
              </a:ext>
            </a:extLst>
          </p:cNvPr>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Content Placeholder 3">
            <a:extLst>
              <a:ext uri="{FF2B5EF4-FFF2-40B4-BE49-F238E27FC236}">
                <a16:creationId xmlns:a16="http://schemas.microsoft.com/office/drawing/2014/main" id="{9E0F846F-E305-3949-94BC-4CFD4D1F2718}"/>
              </a:ext>
            </a:extLst>
          </p:cNvPr>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5" name="Date Placeholder 4">
            <a:extLst>
              <a:ext uri="{FF2B5EF4-FFF2-40B4-BE49-F238E27FC236}">
                <a16:creationId xmlns:a16="http://schemas.microsoft.com/office/drawing/2014/main" id="{6EEE27E0-A6E2-EA4F-AB49-1E4CB54BA7D8}"/>
              </a:ext>
            </a:extLst>
          </p:cNvPr>
          <p:cNvSpPr>
            <a:spLocks noGrp="1"/>
          </p:cNvSpPr>
          <p:nvPr>
            <p:ph type="dt" sz="half" idx="10"/>
          </p:nvPr>
        </p:nvSpPr>
        <p:spPr/>
        <p:txBody>
          <a:bodyPr/>
          <a:lstStyle/>
          <a:p>
            <a:fld id="{CA954B2F-12DE-47F5-8894-472B206D2E1E}" type="datetimeFigureOut">
              <a:rPr lang="en-US" smtClean="0"/>
              <a:t>10/1/22</a:t>
            </a:fld>
            <a:endParaRPr lang="en-US"/>
          </a:p>
        </p:txBody>
      </p:sp>
      <p:sp>
        <p:nvSpPr>
          <p:cNvPr id="6" name="Footer Placeholder 5">
            <a:extLst>
              <a:ext uri="{FF2B5EF4-FFF2-40B4-BE49-F238E27FC236}">
                <a16:creationId xmlns:a16="http://schemas.microsoft.com/office/drawing/2014/main" id="{E940F11C-613D-4146-9D2E-2A12FCBCDCAD}"/>
              </a:ext>
            </a:extLst>
          </p:cNvPr>
          <p:cNvSpPr>
            <a:spLocks noGrp="1"/>
          </p:cNvSpPr>
          <p:nvPr>
            <p:ph type="ftr" sz="quarter" idx="11"/>
          </p:nvPr>
        </p:nvSpPr>
        <p:spPr/>
        <p:txBody>
          <a:bodyPr/>
          <a:lstStyle/>
          <a:p>
            <a:r>
              <a:rPr lang="en-US"/>
              <a:t>
              </a:t>
            </a:r>
          </a:p>
        </p:txBody>
      </p:sp>
      <p:sp>
        <p:nvSpPr>
          <p:cNvPr id="7" name="Slide Number Placeholder 6">
            <a:extLst>
              <a:ext uri="{FF2B5EF4-FFF2-40B4-BE49-F238E27FC236}">
                <a16:creationId xmlns:a16="http://schemas.microsoft.com/office/drawing/2014/main" id="{A5C8A214-2E79-6E44-A831-7EECF52A8254}"/>
              </a:ext>
            </a:extLst>
          </p:cNvPr>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963397515"/>
      </p:ext>
    </p:extLst>
  </p:cSld>
  <p:clrMapOvr>
    <a:masterClrMapping/>
  </p:clrMapOvr>
  <p:hf hd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8A95F7-3A5A-6040-A376-F6A59EA1C680}"/>
              </a:ext>
            </a:extLst>
          </p:cNvPr>
          <p:cNvSpPr>
            <a:spLocks noGrp="1"/>
          </p:cNvSpPr>
          <p:nvPr>
            <p:ph type="title"/>
          </p:nvPr>
        </p:nvSpPr>
        <p:spPr>
          <a:xfrm>
            <a:off x="629841" y="273844"/>
            <a:ext cx="7886700" cy="994172"/>
          </a:xfrm>
        </p:spPr>
        <p:txBody>
          <a:bodyPr/>
          <a:lstStyle/>
          <a:p>
            <a:r>
              <a:rPr lang="en-US"/>
              <a:t>Click to edit Master title style</a:t>
            </a:r>
            <a:endParaRPr lang="fr-FR"/>
          </a:p>
        </p:txBody>
      </p:sp>
      <p:sp>
        <p:nvSpPr>
          <p:cNvPr id="3" name="Text Placeholder 2">
            <a:extLst>
              <a:ext uri="{FF2B5EF4-FFF2-40B4-BE49-F238E27FC236}">
                <a16:creationId xmlns:a16="http://schemas.microsoft.com/office/drawing/2014/main" id="{D6E6FCF3-F942-AD46-8E22-67D4D476C1A9}"/>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9F1FF523-929D-A44E-8F7F-93BFCB2DCFFB}"/>
              </a:ext>
            </a:extLst>
          </p:cNvPr>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5" name="Text Placeholder 4">
            <a:extLst>
              <a:ext uri="{FF2B5EF4-FFF2-40B4-BE49-F238E27FC236}">
                <a16:creationId xmlns:a16="http://schemas.microsoft.com/office/drawing/2014/main" id="{3C3ABFF5-5888-244E-B00E-C9E0895DECE6}"/>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387E0D82-93DB-0A4C-854E-983BF40CF352}"/>
              </a:ext>
            </a:extLst>
          </p:cNvPr>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7" name="Date Placeholder 6">
            <a:extLst>
              <a:ext uri="{FF2B5EF4-FFF2-40B4-BE49-F238E27FC236}">
                <a16:creationId xmlns:a16="http://schemas.microsoft.com/office/drawing/2014/main" id="{4C003BEE-FC1E-8B4E-BA78-1A472220FEF2}"/>
              </a:ext>
            </a:extLst>
          </p:cNvPr>
          <p:cNvSpPr>
            <a:spLocks noGrp="1"/>
          </p:cNvSpPr>
          <p:nvPr>
            <p:ph type="dt" sz="half" idx="10"/>
          </p:nvPr>
        </p:nvSpPr>
        <p:spPr/>
        <p:txBody>
          <a:bodyPr/>
          <a:lstStyle/>
          <a:p>
            <a:fld id="{3F30E46F-7819-4ACF-B48B-48222C2ACC88}" type="datetimeFigureOut">
              <a:rPr lang="en-US" smtClean="0"/>
              <a:t>10/1/22</a:t>
            </a:fld>
            <a:endParaRPr lang="en-US"/>
          </a:p>
        </p:txBody>
      </p:sp>
      <p:sp>
        <p:nvSpPr>
          <p:cNvPr id="8" name="Footer Placeholder 7">
            <a:extLst>
              <a:ext uri="{FF2B5EF4-FFF2-40B4-BE49-F238E27FC236}">
                <a16:creationId xmlns:a16="http://schemas.microsoft.com/office/drawing/2014/main" id="{8E0ED550-4520-B34B-8F5C-518BE2FFC2C2}"/>
              </a:ext>
            </a:extLst>
          </p:cNvPr>
          <p:cNvSpPr>
            <a:spLocks noGrp="1"/>
          </p:cNvSpPr>
          <p:nvPr>
            <p:ph type="ftr" sz="quarter" idx="11"/>
          </p:nvPr>
        </p:nvSpPr>
        <p:spPr/>
        <p:txBody>
          <a:bodyPr/>
          <a:lstStyle/>
          <a:p>
            <a:r>
              <a:rPr lang="en-US"/>
              <a:t>
              </a:t>
            </a:r>
          </a:p>
        </p:txBody>
      </p:sp>
      <p:sp>
        <p:nvSpPr>
          <p:cNvPr id="9" name="Slide Number Placeholder 8">
            <a:extLst>
              <a:ext uri="{FF2B5EF4-FFF2-40B4-BE49-F238E27FC236}">
                <a16:creationId xmlns:a16="http://schemas.microsoft.com/office/drawing/2014/main" id="{3B2F0ED8-B160-1E4E-8FCE-95ECAB28332F}"/>
              </a:ext>
            </a:extLst>
          </p:cNvPr>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3660837116"/>
      </p:ext>
    </p:extLst>
  </p:cSld>
  <p:clrMapOvr>
    <a:masterClrMapping/>
  </p:clrMapOvr>
  <p:hf hd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0ECF91-39C8-A24E-83F4-D2593CE1C728}"/>
              </a:ext>
            </a:extLst>
          </p:cNvPr>
          <p:cNvSpPr>
            <a:spLocks noGrp="1"/>
          </p:cNvSpPr>
          <p:nvPr>
            <p:ph type="title"/>
          </p:nvPr>
        </p:nvSpPr>
        <p:spPr/>
        <p:txBody>
          <a:bodyPr/>
          <a:lstStyle/>
          <a:p>
            <a:r>
              <a:rPr lang="en-US"/>
              <a:t>Click to edit Master title style</a:t>
            </a:r>
            <a:endParaRPr lang="fr-FR"/>
          </a:p>
        </p:txBody>
      </p:sp>
      <p:sp>
        <p:nvSpPr>
          <p:cNvPr id="3" name="Date Placeholder 2">
            <a:extLst>
              <a:ext uri="{FF2B5EF4-FFF2-40B4-BE49-F238E27FC236}">
                <a16:creationId xmlns:a16="http://schemas.microsoft.com/office/drawing/2014/main" id="{1570B738-A066-2E47-BAC7-0D3ECA386859}"/>
              </a:ext>
            </a:extLst>
          </p:cNvPr>
          <p:cNvSpPr>
            <a:spLocks noGrp="1"/>
          </p:cNvSpPr>
          <p:nvPr>
            <p:ph type="dt" sz="half" idx="10"/>
          </p:nvPr>
        </p:nvSpPr>
        <p:spPr/>
        <p:txBody>
          <a:bodyPr/>
          <a:lstStyle/>
          <a:p>
            <a:fld id="{1FAF3416-4057-4DAA-829D-4CA07428D088}" type="datetimeFigureOut">
              <a:rPr lang="en-US" smtClean="0"/>
              <a:t>10/1/22</a:t>
            </a:fld>
            <a:endParaRPr lang="en-US"/>
          </a:p>
        </p:txBody>
      </p:sp>
      <p:sp>
        <p:nvSpPr>
          <p:cNvPr id="4" name="Footer Placeholder 3">
            <a:extLst>
              <a:ext uri="{FF2B5EF4-FFF2-40B4-BE49-F238E27FC236}">
                <a16:creationId xmlns:a16="http://schemas.microsoft.com/office/drawing/2014/main" id="{35F04CBD-64BC-7D45-8E02-4DAB4762115F}"/>
              </a:ext>
            </a:extLst>
          </p:cNvPr>
          <p:cNvSpPr>
            <a:spLocks noGrp="1"/>
          </p:cNvSpPr>
          <p:nvPr>
            <p:ph type="ftr" sz="quarter" idx="11"/>
          </p:nvPr>
        </p:nvSpPr>
        <p:spPr/>
        <p:txBody>
          <a:bodyPr/>
          <a:lstStyle/>
          <a:p>
            <a:r>
              <a:rPr lang="en-US"/>
              <a:t>
              </a:t>
            </a:r>
          </a:p>
        </p:txBody>
      </p:sp>
      <p:sp>
        <p:nvSpPr>
          <p:cNvPr id="5" name="Slide Number Placeholder 4">
            <a:extLst>
              <a:ext uri="{FF2B5EF4-FFF2-40B4-BE49-F238E27FC236}">
                <a16:creationId xmlns:a16="http://schemas.microsoft.com/office/drawing/2014/main" id="{851BFDAD-ABD6-6B4D-B32C-C68C67FDEEBD}"/>
              </a:ext>
            </a:extLst>
          </p:cNvPr>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22849712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A6AD620-AA6E-BD4C-BA89-64E5EA248541}"/>
              </a:ext>
            </a:extLst>
          </p:cNvPr>
          <p:cNvSpPr>
            <a:spLocks noGrp="1"/>
          </p:cNvSpPr>
          <p:nvPr>
            <p:ph type="dt" sz="half" idx="10"/>
          </p:nvPr>
        </p:nvSpPr>
        <p:spPr/>
        <p:txBody>
          <a:bodyPr/>
          <a:lstStyle/>
          <a:p>
            <a:fld id="{921D9284-D300-4297-87F7-E791DCC15DB1}" type="datetimeFigureOut">
              <a:rPr lang="en-US" smtClean="0"/>
              <a:t>10/1/22</a:t>
            </a:fld>
            <a:endParaRPr lang="en-US"/>
          </a:p>
        </p:txBody>
      </p:sp>
      <p:sp>
        <p:nvSpPr>
          <p:cNvPr id="3" name="Footer Placeholder 2">
            <a:extLst>
              <a:ext uri="{FF2B5EF4-FFF2-40B4-BE49-F238E27FC236}">
                <a16:creationId xmlns:a16="http://schemas.microsoft.com/office/drawing/2014/main" id="{952AFA2A-E294-B244-AD7F-7A5C18D8D64D}"/>
              </a:ext>
            </a:extLst>
          </p:cNvPr>
          <p:cNvSpPr>
            <a:spLocks noGrp="1"/>
          </p:cNvSpPr>
          <p:nvPr>
            <p:ph type="ftr" sz="quarter" idx="11"/>
          </p:nvPr>
        </p:nvSpPr>
        <p:spPr/>
        <p:txBody>
          <a:bodyPr/>
          <a:lstStyle/>
          <a:p>
            <a:r>
              <a:rPr lang="en-US"/>
              <a:t>
              </a:t>
            </a:r>
          </a:p>
        </p:txBody>
      </p:sp>
      <p:sp>
        <p:nvSpPr>
          <p:cNvPr id="4" name="Slide Number Placeholder 3">
            <a:extLst>
              <a:ext uri="{FF2B5EF4-FFF2-40B4-BE49-F238E27FC236}">
                <a16:creationId xmlns:a16="http://schemas.microsoft.com/office/drawing/2014/main" id="{4F24ADDF-449F-4F48-A34A-686B509C1AE3}"/>
              </a:ext>
            </a:extLst>
          </p:cNvPr>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37104062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C684F7-F756-134B-84EF-996D9527DF87}"/>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fr-FR"/>
          </a:p>
        </p:txBody>
      </p:sp>
      <p:sp>
        <p:nvSpPr>
          <p:cNvPr id="3" name="Content Placeholder 2">
            <a:extLst>
              <a:ext uri="{FF2B5EF4-FFF2-40B4-BE49-F238E27FC236}">
                <a16:creationId xmlns:a16="http://schemas.microsoft.com/office/drawing/2014/main" id="{01970B11-0285-5E4E-901D-464CA8D9B5D4}"/>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Text Placeholder 3">
            <a:extLst>
              <a:ext uri="{FF2B5EF4-FFF2-40B4-BE49-F238E27FC236}">
                <a16:creationId xmlns:a16="http://schemas.microsoft.com/office/drawing/2014/main" id="{66413732-6EDB-2240-BD18-6E3A8F9840A9}"/>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9717964B-E84A-A749-9F11-9849F9351FC7}"/>
              </a:ext>
            </a:extLst>
          </p:cNvPr>
          <p:cNvSpPr>
            <a:spLocks noGrp="1"/>
          </p:cNvSpPr>
          <p:nvPr>
            <p:ph type="dt" sz="half" idx="10"/>
          </p:nvPr>
        </p:nvSpPr>
        <p:spPr/>
        <p:txBody>
          <a:bodyPr/>
          <a:lstStyle/>
          <a:p>
            <a:fld id="{37D525BB-DA17-4BA0-B3C8-3AC3ABC827E6}" type="datetimeFigureOut">
              <a:rPr lang="en-US" smtClean="0"/>
              <a:t>10/1/22</a:t>
            </a:fld>
            <a:endParaRPr lang="en-US"/>
          </a:p>
        </p:txBody>
      </p:sp>
      <p:sp>
        <p:nvSpPr>
          <p:cNvPr id="6" name="Footer Placeholder 5">
            <a:extLst>
              <a:ext uri="{FF2B5EF4-FFF2-40B4-BE49-F238E27FC236}">
                <a16:creationId xmlns:a16="http://schemas.microsoft.com/office/drawing/2014/main" id="{A04D92CC-B5CA-C145-BB97-DEB52206C356}"/>
              </a:ext>
            </a:extLst>
          </p:cNvPr>
          <p:cNvSpPr>
            <a:spLocks noGrp="1"/>
          </p:cNvSpPr>
          <p:nvPr>
            <p:ph type="ftr" sz="quarter" idx="11"/>
          </p:nvPr>
        </p:nvSpPr>
        <p:spPr/>
        <p:txBody>
          <a:bodyPr/>
          <a:lstStyle/>
          <a:p>
            <a:r>
              <a:rPr lang="en-US"/>
              <a:t>
              </a:t>
            </a:r>
          </a:p>
        </p:txBody>
      </p:sp>
      <p:sp>
        <p:nvSpPr>
          <p:cNvPr id="7" name="Slide Number Placeholder 6">
            <a:extLst>
              <a:ext uri="{FF2B5EF4-FFF2-40B4-BE49-F238E27FC236}">
                <a16:creationId xmlns:a16="http://schemas.microsoft.com/office/drawing/2014/main" id="{6DCB2FAE-27E4-C142-A2D4-06FB58F176AF}"/>
              </a:ext>
            </a:extLst>
          </p:cNvPr>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2757442742"/>
      </p:ext>
    </p:extLst>
  </p:cSld>
  <p:clrMapOvr>
    <a:masterClrMapping/>
  </p:clrMapOvr>
  <p:hf hd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2C3F6B-44C3-5843-82D9-F8F09EEEB2D1}"/>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fr-FR"/>
          </a:p>
        </p:txBody>
      </p:sp>
      <p:sp>
        <p:nvSpPr>
          <p:cNvPr id="3" name="Picture Placeholder 2">
            <a:extLst>
              <a:ext uri="{FF2B5EF4-FFF2-40B4-BE49-F238E27FC236}">
                <a16:creationId xmlns:a16="http://schemas.microsoft.com/office/drawing/2014/main" id="{8B35AE07-65D2-964F-88CF-7EC3D779CC2D}"/>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fr-FR"/>
          </a:p>
        </p:txBody>
      </p:sp>
      <p:sp>
        <p:nvSpPr>
          <p:cNvPr id="4" name="Text Placeholder 3">
            <a:extLst>
              <a:ext uri="{FF2B5EF4-FFF2-40B4-BE49-F238E27FC236}">
                <a16:creationId xmlns:a16="http://schemas.microsoft.com/office/drawing/2014/main" id="{27FF4763-51E1-BC45-AF40-A3B33993CE02}"/>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2E8E3CEE-AD87-DC4D-A37C-B8EC1902198D}"/>
              </a:ext>
            </a:extLst>
          </p:cNvPr>
          <p:cNvSpPr>
            <a:spLocks noGrp="1"/>
          </p:cNvSpPr>
          <p:nvPr>
            <p:ph type="dt" sz="half" idx="10"/>
          </p:nvPr>
        </p:nvSpPr>
        <p:spPr/>
        <p:txBody>
          <a:bodyPr/>
          <a:lstStyle/>
          <a:p>
            <a:fld id="{B16C4C9A-3960-41CF-A4E9-2A8FB932454B}" type="datetimeFigureOut">
              <a:rPr lang="en-US" smtClean="0"/>
              <a:t>10/1/22</a:t>
            </a:fld>
            <a:endParaRPr lang="en-US"/>
          </a:p>
        </p:txBody>
      </p:sp>
      <p:sp>
        <p:nvSpPr>
          <p:cNvPr id="6" name="Footer Placeholder 5">
            <a:extLst>
              <a:ext uri="{FF2B5EF4-FFF2-40B4-BE49-F238E27FC236}">
                <a16:creationId xmlns:a16="http://schemas.microsoft.com/office/drawing/2014/main" id="{04D1A465-E9B8-9347-A930-A7BF52863C1A}"/>
              </a:ext>
            </a:extLst>
          </p:cNvPr>
          <p:cNvSpPr>
            <a:spLocks noGrp="1"/>
          </p:cNvSpPr>
          <p:nvPr>
            <p:ph type="ftr" sz="quarter" idx="11"/>
          </p:nvPr>
        </p:nvSpPr>
        <p:spPr/>
        <p:txBody>
          <a:bodyPr/>
          <a:lstStyle/>
          <a:p>
            <a:r>
              <a:rPr lang="en-US"/>
              <a:t>
              </a:t>
            </a:r>
          </a:p>
        </p:txBody>
      </p:sp>
      <p:sp>
        <p:nvSpPr>
          <p:cNvPr id="7" name="Slide Number Placeholder 6">
            <a:extLst>
              <a:ext uri="{FF2B5EF4-FFF2-40B4-BE49-F238E27FC236}">
                <a16:creationId xmlns:a16="http://schemas.microsoft.com/office/drawing/2014/main" id="{7C3A5C4B-D788-F149-BCC1-39B0ABF0CDA3}"/>
              </a:ext>
            </a:extLst>
          </p:cNvPr>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3509007182"/>
      </p:ext>
    </p:extLst>
  </p:cSld>
  <p:clrMapOvr>
    <a:masterClrMapping/>
  </p:clrMapOvr>
  <p:hf hd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941EDAD-C98C-5043-B45A-8A0D1B29DA35}"/>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endParaRPr lang="fr-FR"/>
          </a:p>
        </p:txBody>
      </p:sp>
      <p:sp>
        <p:nvSpPr>
          <p:cNvPr id="3" name="Text Placeholder 2">
            <a:extLst>
              <a:ext uri="{FF2B5EF4-FFF2-40B4-BE49-F238E27FC236}">
                <a16:creationId xmlns:a16="http://schemas.microsoft.com/office/drawing/2014/main" id="{4A804A80-9E42-5443-BF3E-9EBCE88E0911}"/>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a:extLst>
              <a:ext uri="{FF2B5EF4-FFF2-40B4-BE49-F238E27FC236}">
                <a16:creationId xmlns:a16="http://schemas.microsoft.com/office/drawing/2014/main" id="{97E91631-0450-2C40-8C29-9D037AD6934F}"/>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3CBC1C18-307B-4F68-A007-B5B542270E8D}" type="datetimeFigureOut">
              <a:rPr lang="en-US" smtClean="0"/>
              <a:t>10/1/22</a:t>
            </a:fld>
            <a:endParaRPr lang="en-US"/>
          </a:p>
        </p:txBody>
      </p:sp>
      <p:sp>
        <p:nvSpPr>
          <p:cNvPr id="5" name="Footer Placeholder 4">
            <a:extLst>
              <a:ext uri="{FF2B5EF4-FFF2-40B4-BE49-F238E27FC236}">
                <a16:creationId xmlns:a16="http://schemas.microsoft.com/office/drawing/2014/main" id="{01314B59-F8D5-2544-85C2-C9926D330BB8}"/>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a:t>
              </a:t>
            </a:r>
          </a:p>
        </p:txBody>
      </p:sp>
      <p:sp>
        <p:nvSpPr>
          <p:cNvPr id="6" name="Slide Number Placeholder 5">
            <a:extLst>
              <a:ext uri="{FF2B5EF4-FFF2-40B4-BE49-F238E27FC236}">
                <a16:creationId xmlns:a16="http://schemas.microsoft.com/office/drawing/2014/main" id="{EE84DEFD-08C3-1D49-B888-400A1C034998}"/>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6D22F896-40B5-4ADD-8801-0D06FADFA095}" type="slidenum">
              <a:rPr lang="en-US" smtClean="0"/>
              <a:pPr/>
              <a:t>‹#›</a:t>
            </a:fld>
            <a:endParaRPr lang="en-US"/>
          </a:p>
        </p:txBody>
      </p:sp>
    </p:spTree>
    <p:extLst>
      <p:ext uri="{BB962C8B-B14F-4D97-AF65-F5344CB8AC3E}">
        <p14:creationId xmlns:p14="http://schemas.microsoft.com/office/powerpoint/2010/main" val="1585547446"/>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Lst>
  <p:hf hd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fr-FR"/>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15.gif"/><Relationship Id="rId3" Type="http://schemas.openxmlformats.org/officeDocument/2006/relationships/oleObject" Target="../embeddings/oleObject3.bin"/><Relationship Id="rId7" Type="http://schemas.openxmlformats.org/officeDocument/2006/relationships/image" Target="../media/image14.gif"/><Relationship Id="rId2" Type="http://schemas.openxmlformats.org/officeDocument/2006/relationships/notesSlide" Target="../notesSlides/notesSlide10.xml"/><Relationship Id="rId1" Type="http://schemas.openxmlformats.org/officeDocument/2006/relationships/slideLayout" Target="../slideLayouts/slideLayout13.xml"/><Relationship Id="rId6" Type="http://schemas.openxmlformats.org/officeDocument/2006/relationships/image" Target="../media/image13.wmf"/><Relationship Id="rId5" Type="http://schemas.openxmlformats.org/officeDocument/2006/relationships/oleObject" Target="../embeddings/oleObject4.bin"/><Relationship Id="rId4" Type="http://schemas.openxmlformats.org/officeDocument/2006/relationships/image" Target="../media/image12.wmf"/></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13.xml"/><Relationship Id="rId5" Type="http://schemas.openxmlformats.org/officeDocument/2006/relationships/image" Target="../media/image18.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2.xml"/><Relationship Id="rId1" Type="http://schemas.openxmlformats.org/officeDocument/2006/relationships/slideLayout" Target="../slideLayouts/slideLayout13.xml"/><Relationship Id="rId6" Type="http://schemas.openxmlformats.org/officeDocument/2006/relationships/image" Target="../media/image22.jpg"/><Relationship Id="rId5" Type="http://schemas.openxmlformats.org/officeDocument/2006/relationships/image" Target="../media/image21.png"/><Relationship Id="rId4" Type="http://schemas.openxmlformats.org/officeDocument/2006/relationships/image" Target="../media/image20.jpg"/></Relationships>
</file>

<file path=ppt/slides/_rels/slide13.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24.wmf"/><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25.wmf"/><Relationship Id="rId7"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13.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notesSlide" Target="../notesSlides/notesSlide20.xml"/><Relationship Id="rId1" Type="http://schemas.openxmlformats.org/officeDocument/2006/relationships/slideLayout" Target="../slideLayouts/slideLayout13.xml"/><Relationship Id="rId6" Type="http://schemas.openxmlformats.org/officeDocument/2006/relationships/image" Target="../media/image31.wmf"/><Relationship Id="rId5" Type="http://schemas.openxmlformats.org/officeDocument/2006/relationships/oleObject" Target="../embeddings/oleObject6.bin"/><Relationship Id="rId4" Type="http://schemas.openxmlformats.org/officeDocument/2006/relationships/image" Target="../media/image30.wmf"/></Relationships>
</file>

<file path=ppt/slides/_rels/slide21.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notesSlide" Target="../notesSlides/notesSlide21.xml"/><Relationship Id="rId1" Type="http://schemas.openxmlformats.org/officeDocument/2006/relationships/slideLayout" Target="../slideLayouts/slideLayout13.xml"/><Relationship Id="rId6" Type="http://schemas.openxmlformats.org/officeDocument/2006/relationships/image" Target="../media/image32.emf"/><Relationship Id="rId5" Type="http://schemas.openxmlformats.org/officeDocument/2006/relationships/oleObject" Target="../embeddings/oleObject8.bin"/><Relationship Id="rId4" Type="http://schemas.openxmlformats.org/officeDocument/2006/relationships/image" Target="../media/image30.wmf"/></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2.xml"/><Relationship Id="rId1" Type="http://schemas.openxmlformats.org/officeDocument/2006/relationships/slideLayout" Target="../slideLayouts/slideLayout13.xml"/><Relationship Id="rId6" Type="http://schemas.openxmlformats.org/officeDocument/2006/relationships/image" Target="../media/image36.jpg"/><Relationship Id="rId5" Type="http://schemas.openxmlformats.org/officeDocument/2006/relationships/image" Target="../media/image35.jpeg"/><Relationship Id="rId4" Type="http://schemas.openxmlformats.org/officeDocument/2006/relationships/image" Target="../media/image34.jp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27.xml"/><Relationship Id="rId1" Type="http://schemas.openxmlformats.org/officeDocument/2006/relationships/slideLayout" Target="../slideLayouts/slideLayout13.xml"/><Relationship Id="rId4" Type="http://schemas.openxmlformats.org/officeDocument/2006/relationships/image" Target="../media/image39.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notesSlide" Target="../notesSlides/notesSlide32.xml"/><Relationship Id="rId1" Type="http://schemas.openxmlformats.org/officeDocument/2006/relationships/slideLayout" Target="../slideLayouts/slideLayout13.xml"/><Relationship Id="rId4" Type="http://schemas.openxmlformats.org/officeDocument/2006/relationships/image" Target="../media/image42.wmf"/></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8" Type="http://schemas.openxmlformats.org/officeDocument/2006/relationships/image" Target="../media/image7.wmf"/><Relationship Id="rId3" Type="http://schemas.openxmlformats.org/officeDocument/2006/relationships/image" Target="../media/image3.jpeg"/><Relationship Id="rId7" Type="http://schemas.openxmlformats.org/officeDocument/2006/relationships/oleObject" Target="../embeddings/oleObject1.bin"/><Relationship Id="rId12" Type="http://schemas.openxmlformats.org/officeDocument/2006/relationships/image" Target="../media/image10.gif"/><Relationship Id="rId2" Type="http://schemas.openxmlformats.org/officeDocument/2006/relationships/notesSlide" Target="../notesSlides/notesSlide8.xml"/><Relationship Id="rId1" Type="http://schemas.openxmlformats.org/officeDocument/2006/relationships/slideLayout" Target="../slideLayouts/slideLayout13.xml"/><Relationship Id="rId6" Type="http://schemas.openxmlformats.org/officeDocument/2006/relationships/image" Target="../media/image6.jpeg"/><Relationship Id="rId11" Type="http://schemas.openxmlformats.org/officeDocument/2006/relationships/image" Target="../media/image9.gif"/><Relationship Id="rId5" Type="http://schemas.openxmlformats.org/officeDocument/2006/relationships/image" Target="../media/image5.png"/><Relationship Id="rId10" Type="http://schemas.openxmlformats.org/officeDocument/2006/relationships/image" Target="../media/image8.wmf"/><Relationship Id="rId4" Type="http://schemas.openxmlformats.org/officeDocument/2006/relationships/image" Target="../media/image4.jpeg"/><Relationship Id="rId9" Type="http://schemas.openxmlformats.org/officeDocument/2006/relationships/oleObject" Target="../embeddings/oleObject2.bin"/></Relationships>
</file>

<file path=ppt/slides/_rels/slide9.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5"/>
        <p:cNvGrpSpPr/>
        <p:nvPr/>
      </p:nvGrpSpPr>
      <p:grpSpPr>
        <a:xfrm>
          <a:off x="0" y="0"/>
          <a:ext cx="0" cy="0"/>
          <a:chOff x="0" y="0"/>
          <a:chExt cx="0" cy="0"/>
        </a:xfrm>
      </p:grpSpPr>
      <p:sp>
        <p:nvSpPr>
          <p:cNvPr id="7" name="Shape 34"/>
          <p:cNvSpPr txBox="1">
            <a:spLocks/>
          </p:cNvSpPr>
          <p:nvPr/>
        </p:nvSpPr>
        <p:spPr>
          <a:xfrm>
            <a:off x="2859211" y="1490309"/>
            <a:ext cx="3429000" cy="576920"/>
          </a:xfrm>
          <a:prstGeom prst="rect">
            <a:avLst/>
          </a:prstGeom>
          <a:noFill/>
          <a:ln>
            <a:noFill/>
          </a:ln>
        </p:spPr>
        <p:txBody>
          <a:bodyPr lIns="91425" tIns="0" rIns="91425" bIns="91425" anchor="ctr" anchorCtr="0">
            <a:noAutofit/>
          </a:bodyPr>
          <a:lstStyle>
            <a:defPPr marR="0" algn="l" rtl="0">
              <a:lnSpc>
                <a:spcPct val="100000"/>
              </a:lnSpc>
              <a:spcBef>
                <a:spcPts val="0"/>
              </a:spcBef>
              <a:spcAft>
                <a:spcPts val="0"/>
              </a:spcAft>
            </a:defPPr>
            <a:lvl1pPr marR="0" algn="ctr" rtl="0">
              <a:lnSpc>
                <a:spcPct val="100000"/>
              </a:lnSpc>
              <a:spcBef>
                <a:spcPts val="0"/>
              </a:spcBef>
              <a:spcAft>
                <a:spcPts val="0"/>
              </a:spcAft>
              <a:buClr>
                <a:srgbClr val="E22B19"/>
              </a:buClr>
              <a:buSzPct val="100000"/>
              <a:buFont typeface="Roboto Condensed"/>
              <a:buNone/>
              <a:defRPr sz="2400" b="1" i="0" u="none" strike="noStrike" cap="none" baseline="0">
                <a:solidFill>
                  <a:srgbClr val="E22B19"/>
                </a:solidFill>
                <a:latin typeface="Roboto Condensed"/>
                <a:ea typeface="Roboto Condensed"/>
                <a:cs typeface="Roboto Condensed"/>
                <a:sym typeface="Roboto Condensed"/>
                <a:rtl val="0"/>
              </a:defRPr>
            </a:lvl1pPr>
            <a:lvl2pPr marR="0" algn="l" rtl="0">
              <a:lnSpc>
                <a:spcPct val="100000"/>
              </a:lnSpc>
              <a:spcBef>
                <a:spcPts val="0"/>
              </a:spcBef>
              <a:spcAft>
                <a:spcPts val="0"/>
              </a:spcAft>
              <a:buClr>
                <a:srgbClr val="E22B19"/>
              </a:buClr>
              <a:buSzPct val="100000"/>
              <a:buFont typeface="Roboto Condensed"/>
              <a:buNone/>
              <a:defRPr sz="2400" b="0" i="0" u="none" strike="noStrike" cap="none" baseline="0">
                <a:solidFill>
                  <a:srgbClr val="E22B19"/>
                </a:solidFill>
                <a:latin typeface="Roboto Condensed"/>
                <a:ea typeface="Roboto Condensed"/>
                <a:cs typeface="Roboto Condensed"/>
                <a:sym typeface="Roboto Condensed"/>
                <a:rtl val="0"/>
              </a:defRPr>
            </a:lvl2pPr>
            <a:lvl3pPr algn="l" rtl="0">
              <a:spcBef>
                <a:spcPts val="0"/>
              </a:spcBef>
              <a:buClr>
                <a:srgbClr val="E22B19"/>
              </a:buClr>
              <a:buSzPct val="100000"/>
              <a:buFont typeface="Roboto Condensed"/>
              <a:buNone/>
              <a:defRPr sz="2400" i="0" u="none" strike="noStrike" cap="none" baseline="0">
                <a:solidFill>
                  <a:srgbClr val="E22B19"/>
                </a:solidFill>
                <a:latin typeface="Roboto Condensed"/>
                <a:ea typeface="Roboto Condensed"/>
                <a:cs typeface="Roboto Condensed"/>
                <a:sym typeface="Roboto Condensed"/>
              </a:defRPr>
            </a:lvl3pPr>
            <a:lvl4pPr algn="l" rtl="0">
              <a:spcBef>
                <a:spcPts val="0"/>
              </a:spcBef>
              <a:buClr>
                <a:srgbClr val="E22B19"/>
              </a:buClr>
              <a:buSzPct val="100000"/>
              <a:buFont typeface="Roboto Condensed"/>
              <a:buNone/>
              <a:defRPr sz="2400" i="0" u="none" strike="noStrike" cap="none" baseline="0">
                <a:solidFill>
                  <a:srgbClr val="E22B19"/>
                </a:solidFill>
                <a:latin typeface="Roboto Condensed"/>
                <a:ea typeface="Roboto Condensed"/>
                <a:cs typeface="Roboto Condensed"/>
                <a:sym typeface="Roboto Condensed"/>
              </a:defRPr>
            </a:lvl4pPr>
            <a:lvl5pPr algn="l" rtl="0">
              <a:spcBef>
                <a:spcPts val="0"/>
              </a:spcBef>
              <a:buClr>
                <a:srgbClr val="E22B19"/>
              </a:buClr>
              <a:buSzPct val="100000"/>
              <a:buFont typeface="Roboto Condensed"/>
              <a:buNone/>
              <a:defRPr sz="2400" i="0" u="none" strike="noStrike" cap="none" baseline="0">
                <a:solidFill>
                  <a:srgbClr val="E22B19"/>
                </a:solidFill>
                <a:latin typeface="Roboto Condensed"/>
                <a:ea typeface="Roboto Condensed"/>
                <a:cs typeface="Roboto Condensed"/>
                <a:sym typeface="Roboto Condensed"/>
              </a:defRPr>
            </a:lvl5pPr>
            <a:lvl6pPr algn="l" rtl="0">
              <a:spcBef>
                <a:spcPts val="0"/>
              </a:spcBef>
              <a:buClr>
                <a:srgbClr val="E22B19"/>
              </a:buClr>
              <a:buSzPct val="100000"/>
              <a:buFont typeface="Roboto Condensed"/>
              <a:buNone/>
              <a:defRPr sz="2400" i="0" u="none" strike="noStrike" cap="none" baseline="0">
                <a:solidFill>
                  <a:srgbClr val="E22B19"/>
                </a:solidFill>
                <a:latin typeface="Roboto Condensed"/>
                <a:ea typeface="Roboto Condensed"/>
                <a:cs typeface="Roboto Condensed"/>
                <a:sym typeface="Roboto Condensed"/>
              </a:defRPr>
            </a:lvl6pPr>
            <a:lvl7pPr algn="l" rtl="0">
              <a:spcBef>
                <a:spcPts val="0"/>
              </a:spcBef>
              <a:buClr>
                <a:srgbClr val="E22B19"/>
              </a:buClr>
              <a:buSzPct val="100000"/>
              <a:buFont typeface="Roboto Condensed"/>
              <a:buNone/>
              <a:defRPr sz="2400" i="0" u="none" strike="noStrike" cap="none" baseline="0">
                <a:solidFill>
                  <a:srgbClr val="E22B19"/>
                </a:solidFill>
                <a:latin typeface="Roboto Condensed"/>
                <a:ea typeface="Roboto Condensed"/>
                <a:cs typeface="Roboto Condensed"/>
                <a:sym typeface="Roboto Condensed"/>
              </a:defRPr>
            </a:lvl7pPr>
            <a:lvl8pPr algn="l" rtl="0">
              <a:spcBef>
                <a:spcPts val="0"/>
              </a:spcBef>
              <a:buClr>
                <a:srgbClr val="E22B19"/>
              </a:buClr>
              <a:buSzPct val="100000"/>
              <a:buFont typeface="Roboto Condensed"/>
              <a:buNone/>
              <a:defRPr sz="2400" i="0" u="none" strike="noStrike" cap="none" baseline="0">
                <a:solidFill>
                  <a:srgbClr val="E22B19"/>
                </a:solidFill>
                <a:latin typeface="Roboto Condensed"/>
                <a:ea typeface="Roboto Condensed"/>
                <a:cs typeface="Roboto Condensed"/>
                <a:sym typeface="Roboto Condensed"/>
              </a:defRPr>
            </a:lvl8pPr>
            <a:lvl9pPr algn="l" rtl="0">
              <a:spcBef>
                <a:spcPts val="0"/>
              </a:spcBef>
              <a:buClr>
                <a:srgbClr val="E22B19"/>
              </a:buClr>
              <a:buSzPct val="100000"/>
              <a:buFont typeface="Roboto Condensed"/>
              <a:buNone/>
              <a:defRPr sz="2400" i="0" u="none" strike="noStrike" cap="none" baseline="0">
                <a:solidFill>
                  <a:srgbClr val="E22B19"/>
                </a:solidFill>
                <a:latin typeface="Roboto Condensed"/>
                <a:ea typeface="Roboto Condensed"/>
                <a:cs typeface="Roboto Condensed"/>
                <a:sym typeface="Roboto Condensed"/>
              </a:defRPr>
            </a:lvl9pPr>
          </a:lstStyle>
          <a:p>
            <a:pPr>
              <a:lnSpc>
                <a:spcPct val="200000"/>
              </a:lnSpc>
            </a:pPr>
            <a:r>
              <a:rPr lang="en-US" sz="2000" b="0" dirty="0">
                <a:solidFill>
                  <a:schemeClr val="tx1"/>
                </a:solidFill>
              </a:rPr>
              <a:t>IDM: Chapter 1</a:t>
            </a:r>
          </a:p>
        </p:txBody>
      </p:sp>
      <p:sp>
        <p:nvSpPr>
          <p:cNvPr id="8" name="Shape 34">
            <a:extLst>
              <a:ext uri="{FF2B5EF4-FFF2-40B4-BE49-F238E27FC236}">
                <a16:creationId xmlns:a16="http://schemas.microsoft.com/office/drawing/2014/main" id="{30B30647-1388-1043-89E3-72785A8D64AC}"/>
              </a:ext>
            </a:extLst>
          </p:cNvPr>
          <p:cNvSpPr txBox="1">
            <a:spLocks/>
          </p:cNvSpPr>
          <p:nvPr/>
        </p:nvSpPr>
        <p:spPr>
          <a:xfrm>
            <a:off x="1143000" y="2151079"/>
            <a:ext cx="6858000" cy="1102535"/>
          </a:xfrm>
          <a:prstGeom prst="rect">
            <a:avLst/>
          </a:prstGeom>
          <a:noFill/>
          <a:ln>
            <a:noFill/>
          </a:ln>
        </p:spPr>
        <p:txBody>
          <a:bodyPr lIns="91425" tIns="0" rIns="91425" bIns="91425" anchor="ctr" anchorCtr="0">
            <a:noAutofit/>
          </a:bodyPr>
          <a:lstStyle>
            <a:defPPr marR="0" algn="l" rtl="0">
              <a:lnSpc>
                <a:spcPct val="100000"/>
              </a:lnSpc>
              <a:spcBef>
                <a:spcPts val="0"/>
              </a:spcBef>
              <a:spcAft>
                <a:spcPts val="0"/>
              </a:spcAft>
            </a:defPPr>
            <a:lvl1pPr marR="0" algn="ctr" rtl="0">
              <a:lnSpc>
                <a:spcPct val="100000"/>
              </a:lnSpc>
              <a:spcBef>
                <a:spcPts val="0"/>
              </a:spcBef>
              <a:spcAft>
                <a:spcPts val="0"/>
              </a:spcAft>
              <a:buClr>
                <a:srgbClr val="E22B19"/>
              </a:buClr>
              <a:buSzPct val="100000"/>
              <a:buFont typeface="Roboto Condensed"/>
              <a:buNone/>
              <a:defRPr sz="2400" b="1" i="0" u="none" strike="noStrike" cap="none" baseline="0">
                <a:solidFill>
                  <a:srgbClr val="E22B19"/>
                </a:solidFill>
                <a:latin typeface="Roboto Condensed"/>
                <a:ea typeface="Roboto Condensed"/>
                <a:cs typeface="Roboto Condensed"/>
                <a:sym typeface="Roboto Condensed"/>
                <a:rtl val="0"/>
              </a:defRPr>
            </a:lvl1pPr>
            <a:lvl2pPr marR="0" algn="l" rtl="0">
              <a:lnSpc>
                <a:spcPct val="100000"/>
              </a:lnSpc>
              <a:spcBef>
                <a:spcPts val="0"/>
              </a:spcBef>
              <a:spcAft>
                <a:spcPts val="0"/>
              </a:spcAft>
              <a:buClr>
                <a:srgbClr val="E22B19"/>
              </a:buClr>
              <a:buSzPct val="100000"/>
              <a:buFont typeface="Roboto Condensed"/>
              <a:buNone/>
              <a:defRPr sz="2400" b="0" i="0" u="none" strike="noStrike" cap="none" baseline="0">
                <a:solidFill>
                  <a:srgbClr val="E22B19"/>
                </a:solidFill>
                <a:latin typeface="Roboto Condensed"/>
                <a:ea typeface="Roboto Condensed"/>
                <a:cs typeface="Roboto Condensed"/>
                <a:sym typeface="Roboto Condensed"/>
                <a:rtl val="0"/>
              </a:defRPr>
            </a:lvl2pPr>
            <a:lvl3pPr algn="l" rtl="0">
              <a:spcBef>
                <a:spcPts val="0"/>
              </a:spcBef>
              <a:buClr>
                <a:srgbClr val="E22B19"/>
              </a:buClr>
              <a:buSzPct val="100000"/>
              <a:buFont typeface="Roboto Condensed"/>
              <a:buNone/>
              <a:defRPr sz="2400" i="0" u="none" strike="noStrike" cap="none" baseline="0">
                <a:solidFill>
                  <a:srgbClr val="E22B19"/>
                </a:solidFill>
                <a:latin typeface="Roboto Condensed"/>
                <a:ea typeface="Roboto Condensed"/>
                <a:cs typeface="Roboto Condensed"/>
                <a:sym typeface="Roboto Condensed"/>
              </a:defRPr>
            </a:lvl3pPr>
            <a:lvl4pPr algn="l" rtl="0">
              <a:spcBef>
                <a:spcPts val="0"/>
              </a:spcBef>
              <a:buClr>
                <a:srgbClr val="E22B19"/>
              </a:buClr>
              <a:buSzPct val="100000"/>
              <a:buFont typeface="Roboto Condensed"/>
              <a:buNone/>
              <a:defRPr sz="2400" i="0" u="none" strike="noStrike" cap="none" baseline="0">
                <a:solidFill>
                  <a:srgbClr val="E22B19"/>
                </a:solidFill>
                <a:latin typeface="Roboto Condensed"/>
                <a:ea typeface="Roboto Condensed"/>
                <a:cs typeface="Roboto Condensed"/>
                <a:sym typeface="Roboto Condensed"/>
              </a:defRPr>
            </a:lvl4pPr>
            <a:lvl5pPr algn="l" rtl="0">
              <a:spcBef>
                <a:spcPts val="0"/>
              </a:spcBef>
              <a:buClr>
                <a:srgbClr val="E22B19"/>
              </a:buClr>
              <a:buSzPct val="100000"/>
              <a:buFont typeface="Roboto Condensed"/>
              <a:buNone/>
              <a:defRPr sz="2400" i="0" u="none" strike="noStrike" cap="none" baseline="0">
                <a:solidFill>
                  <a:srgbClr val="E22B19"/>
                </a:solidFill>
                <a:latin typeface="Roboto Condensed"/>
                <a:ea typeface="Roboto Condensed"/>
                <a:cs typeface="Roboto Condensed"/>
                <a:sym typeface="Roboto Condensed"/>
              </a:defRPr>
            </a:lvl5pPr>
            <a:lvl6pPr algn="l" rtl="0">
              <a:spcBef>
                <a:spcPts val="0"/>
              </a:spcBef>
              <a:buClr>
                <a:srgbClr val="E22B19"/>
              </a:buClr>
              <a:buSzPct val="100000"/>
              <a:buFont typeface="Roboto Condensed"/>
              <a:buNone/>
              <a:defRPr sz="2400" i="0" u="none" strike="noStrike" cap="none" baseline="0">
                <a:solidFill>
                  <a:srgbClr val="E22B19"/>
                </a:solidFill>
                <a:latin typeface="Roboto Condensed"/>
                <a:ea typeface="Roboto Condensed"/>
                <a:cs typeface="Roboto Condensed"/>
                <a:sym typeface="Roboto Condensed"/>
              </a:defRPr>
            </a:lvl6pPr>
            <a:lvl7pPr algn="l" rtl="0">
              <a:spcBef>
                <a:spcPts val="0"/>
              </a:spcBef>
              <a:buClr>
                <a:srgbClr val="E22B19"/>
              </a:buClr>
              <a:buSzPct val="100000"/>
              <a:buFont typeface="Roboto Condensed"/>
              <a:buNone/>
              <a:defRPr sz="2400" i="0" u="none" strike="noStrike" cap="none" baseline="0">
                <a:solidFill>
                  <a:srgbClr val="E22B19"/>
                </a:solidFill>
                <a:latin typeface="Roboto Condensed"/>
                <a:ea typeface="Roboto Condensed"/>
                <a:cs typeface="Roboto Condensed"/>
                <a:sym typeface="Roboto Condensed"/>
              </a:defRPr>
            </a:lvl7pPr>
            <a:lvl8pPr algn="l" rtl="0">
              <a:spcBef>
                <a:spcPts val="0"/>
              </a:spcBef>
              <a:buClr>
                <a:srgbClr val="E22B19"/>
              </a:buClr>
              <a:buSzPct val="100000"/>
              <a:buFont typeface="Roboto Condensed"/>
              <a:buNone/>
              <a:defRPr sz="2400" i="0" u="none" strike="noStrike" cap="none" baseline="0">
                <a:solidFill>
                  <a:srgbClr val="E22B19"/>
                </a:solidFill>
                <a:latin typeface="Roboto Condensed"/>
                <a:ea typeface="Roboto Condensed"/>
                <a:cs typeface="Roboto Condensed"/>
                <a:sym typeface="Roboto Condensed"/>
              </a:defRPr>
            </a:lvl8pPr>
            <a:lvl9pPr algn="l" rtl="0">
              <a:spcBef>
                <a:spcPts val="0"/>
              </a:spcBef>
              <a:buClr>
                <a:srgbClr val="E22B19"/>
              </a:buClr>
              <a:buSzPct val="100000"/>
              <a:buFont typeface="Roboto Condensed"/>
              <a:buNone/>
              <a:defRPr sz="2400" i="0" u="none" strike="noStrike" cap="none" baseline="0">
                <a:solidFill>
                  <a:srgbClr val="E22B19"/>
                </a:solidFill>
                <a:latin typeface="Roboto Condensed"/>
                <a:ea typeface="Roboto Condensed"/>
                <a:cs typeface="Roboto Condensed"/>
                <a:sym typeface="Roboto Condensed"/>
              </a:defRPr>
            </a:lvl9pPr>
          </a:lstStyle>
          <a:p>
            <a:r>
              <a:rPr lang="en-GB" sz="2600" dirty="0">
                <a:solidFill>
                  <a:srgbClr val="124364"/>
                </a:solidFill>
              </a:rPr>
              <a:t>Introduction to Data Mining</a:t>
            </a:r>
            <a:endParaRPr lang="en-GB" sz="2200" dirty="0">
              <a:solidFill>
                <a:srgbClr val="124364"/>
              </a:solidFill>
            </a:endParaRPr>
          </a:p>
        </p:txBody>
      </p:sp>
      <p:sp>
        <p:nvSpPr>
          <p:cNvPr id="6" name="Shape 34">
            <a:extLst>
              <a:ext uri="{FF2B5EF4-FFF2-40B4-BE49-F238E27FC236}">
                <a16:creationId xmlns:a16="http://schemas.microsoft.com/office/drawing/2014/main" id="{7CBAF6E4-89A2-7642-A68D-9CC73C93D367}"/>
              </a:ext>
            </a:extLst>
          </p:cNvPr>
          <p:cNvSpPr txBox="1">
            <a:spLocks/>
          </p:cNvSpPr>
          <p:nvPr/>
        </p:nvSpPr>
        <p:spPr>
          <a:xfrm>
            <a:off x="1295400" y="4352346"/>
            <a:ext cx="6553200" cy="457200"/>
          </a:xfrm>
          <a:prstGeom prst="rect">
            <a:avLst/>
          </a:prstGeom>
          <a:noFill/>
          <a:ln>
            <a:noFill/>
          </a:ln>
        </p:spPr>
        <p:txBody>
          <a:bodyPr lIns="91425" tIns="0" rIns="91425" bIns="91425" anchor="ctr" anchorCtr="0">
            <a:noAutofit/>
          </a:bodyPr>
          <a:lstStyle>
            <a:defPPr marR="0" algn="l" rtl="0">
              <a:lnSpc>
                <a:spcPct val="100000"/>
              </a:lnSpc>
              <a:spcBef>
                <a:spcPts val="0"/>
              </a:spcBef>
              <a:spcAft>
                <a:spcPts val="0"/>
              </a:spcAft>
            </a:defPPr>
            <a:lvl1pPr marR="0" algn="ctr" rtl="0">
              <a:lnSpc>
                <a:spcPct val="100000"/>
              </a:lnSpc>
              <a:spcBef>
                <a:spcPts val="0"/>
              </a:spcBef>
              <a:spcAft>
                <a:spcPts val="0"/>
              </a:spcAft>
              <a:buClr>
                <a:srgbClr val="E22B19"/>
              </a:buClr>
              <a:buSzPct val="100000"/>
              <a:buFont typeface="Roboto Condensed"/>
              <a:buNone/>
              <a:defRPr sz="2400" b="1" i="0" u="none" strike="noStrike" cap="none" baseline="0">
                <a:solidFill>
                  <a:srgbClr val="E22B19"/>
                </a:solidFill>
                <a:latin typeface="Roboto Condensed"/>
                <a:ea typeface="Roboto Condensed"/>
                <a:cs typeface="Roboto Condensed"/>
                <a:sym typeface="Roboto Condensed"/>
                <a:rtl val="0"/>
              </a:defRPr>
            </a:lvl1pPr>
            <a:lvl2pPr marR="0" algn="l" rtl="0">
              <a:lnSpc>
                <a:spcPct val="100000"/>
              </a:lnSpc>
              <a:spcBef>
                <a:spcPts val="0"/>
              </a:spcBef>
              <a:spcAft>
                <a:spcPts val="0"/>
              </a:spcAft>
              <a:buClr>
                <a:srgbClr val="E22B19"/>
              </a:buClr>
              <a:buSzPct val="100000"/>
              <a:buFont typeface="Roboto Condensed"/>
              <a:buNone/>
              <a:defRPr sz="2400" b="0" i="0" u="none" strike="noStrike" cap="none" baseline="0">
                <a:solidFill>
                  <a:srgbClr val="E22B19"/>
                </a:solidFill>
                <a:latin typeface="Roboto Condensed"/>
                <a:ea typeface="Roboto Condensed"/>
                <a:cs typeface="Roboto Condensed"/>
                <a:sym typeface="Roboto Condensed"/>
                <a:rtl val="0"/>
              </a:defRPr>
            </a:lvl2pPr>
            <a:lvl3pPr algn="l" rtl="0">
              <a:spcBef>
                <a:spcPts val="0"/>
              </a:spcBef>
              <a:buClr>
                <a:srgbClr val="E22B19"/>
              </a:buClr>
              <a:buSzPct val="100000"/>
              <a:buFont typeface="Roboto Condensed"/>
              <a:buNone/>
              <a:defRPr sz="2400" i="0" u="none" strike="noStrike" cap="none" baseline="0">
                <a:solidFill>
                  <a:srgbClr val="E22B19"/>
                </a:solidFill>
                <a:latin typeface="Roboto Condensed"/>
                <a:ea typeface="Roboto Condensed"/>
                <a:cs typeface="Roboto Condensed"/>
                <a:sym typeface="Roboto Condensed"/>
              </a:defRPr>
            </a:lvl3pPr>
            <a:lvl4pPr algn="l" rtl="0">
              <a:spcBef>
                <a:spcPts val="0"/>
              </a:spcBef>
              <a:buClr>
                <a:srgbClr val="E22B19"/>
              </a:buClr>
              <a:buSzPct val="100000"/>
              <a:buFont typeface="Roboto Condensed"/>
              <a:buNone/>
              <a:defRPr sz="2400" i="0" u="none" strike="noStrike" cap="none" baseline="0">
                <a:solidFill>
                  <a:srgbClr val="E22B19"/>
                </a:solidFill>
                <a:latin typeface="Roboto Condensed"/>
                <a:ea typeface="Roboto Condensed"/>
                <a:cs typeface="Roboto Condensed"/>
                <a:sym typeface="Roboto Condensed"/>
              </a:defRPr>
            </a:lvl4pPr>
            <a:lvl5pPr algn="l" rtl="0">
              <a:spcBef>
                <a:spcPts val="0"/>
              </a:spcBef>
              <a:buClr>
                <a:srgbClr val="E22B19"/>
              </a:buClr>
              <a:buSzPct val="100000"/>
              <a:buFont typeface="Roboto Condensed"/>
              <a:buNone/>
              <a:defRPr sz="2400" i="0" u="none" strike="noStrike" cap="none" baseline="0">
                <a:solidFill>
                  <a:srgbClr val="E22B19"/>
                </a:solidFill>
                <a:latin typeface="Roboto Condensed"/>
                <a:ea typeface="Roboto Condensed"/>
                <a:cs typeface="Roboto Condensed"/>
                <a:sym typeface="Roboto Condensed"/>
              </a:defRPr>
            </a:lvl5pPr>
            <a:lvl6pPr algn="l" rtl="0">
              <a:spcBef>
                <a:spcPts val="0"/>
              </a:spcBef>
              <a:buClr>
                <a:srgbClr val="E22B19"/>
              </a:buClr>
              <a:buSzPct val="100000"/>
              <a:buFont typeface="Roboto Condensed"/>
              <a:buNone/>
              <a:defRPr sz="2400" i="0" u="none" strike="noStrike" cap="none" baseline="0">
                <a:solidFill>
                  <a:srgbClr val="E22B19"/>
                </a:solidFill>
                <a:latin typeface="Roboto Condensed"/>
                <a:ea typeface="Roboto Condensed"/>
                <a:cs typeface="Roboto Condensed"/>
                <a:sym typeface="Roboto Condensed"/>
              </a:defRPr>
            </a:lvl6pPr>
            <a:lvl7pPr algn="l" rtl="0">
              <a:spcBef>
                <a:spcPts val="0"/>
              </a:spcBef>
              <a:buClr>
                <a:srgbClr val="E22B19"/>
              </a:buClr>
              <a:buSzPct val="100000"/>
              <a:buFont typeface="Roboto Condensed"/>
              <a:buNone/>
              <a:defRPr sz="2400" i="0" u="none" strike="noStrike" cap="none" baseline="0">
                <a:solidFill>
                  <a:srgbClr val="E22B19"/>
                </a:solidFill>
                <a:latin typeface="Roboto Condensed"/>
                <a:ea typeface="Roboto Condensed"/>
                <a:cs typeface="Roboto Condensed"/>
                <a:sym typeface="Roboto Condensed"/>
              </a:defRPr>
            </a:lvl7pPr>
            <a:lvl8pPr algn="l" rtl="0">
              <a:spcBef>
                <a:spcPts val="0"/>
              </a:spcBef>
              <a:buClr>
                <a:srgbClr val="E22B19"/>
              </a:buClr>
              <a:buSzPct val="100000"/>
              <a:buFont typeface="Roboto Condensed"/>
              <a:buNone/>
              <a:defRPr sz="2400" i="0" u="none" strike="noStrike" cap="none" baseline="0">
                <a:solidFill>
                  <a:srgbClr val="E22B19"/>
                </a:solidFill>
                <a:latin typeface="Roboto Condensed"/>
                <a:ea typeface="Roboto Condensed"/>
                <a:cs typeface="Roboto Condensed"/>
                <a:sym typeface="Roboto Condensed"/>
              </a:defRPr>
            </a:lvl8pPr>
            <a:lvl9pPr algn="l" rtl="0">
              <a:spcBef>
                <a:spcPts val="0"/>
              </a:spcBef>
              <a:buClr>
                <a:srgbClr val="E22B19"/>
              </a:buClr>
              <a:buSzPct val="100000"/>
              <a:buFont typeface="Roboto Condensed"/>
              <a:buNone/>
              <a:defRPr sz="2400" i="0" u="none" strike="noStrike" cap="none" baseline="0">
                <a:solidFill>
                  <a:srgbClr val="E22B19"/>
                </a:solidFill>
                <a:latin typeface="Roboto Condensed"/>
                <a:ea typeface="Roboto Condensed"/>
                <a:cs typeface="Roboto Condensed"/>
                <a:sym typeface="Roboto Condensed"/>
              </a:defRPr>
            </a:lvl9pPr>
          </a:lstStyle>
          <a:p>
            <a:r>
              <a:rPr lang="en-GB" sz="1600" b="0" dirty="0">
                <a:solidFill>
                  <a:srgbClr val="124364"/>
                </a:solidFill>
              </a:rPr>
              <a:t>01-10-22                                                                             Lecturer Chap </a:t>
            </a:r>
            <a:r>
              <a:rPr lang="en-GB" sz="1600" b="0" dirty="0" err="1">
                <a:solidFill>
                  <a:srgbClr val="124364"/>
                </a:solidFill>
              </a:rPr>
              <a:t>Chanpiseth</a:t>
            </a:r>
            <a:endParaRPr lang="en-GB" sz="1600" b="0" dirty="0">
              <a:solidFill>
                <a:srgbClr val="124364"/>
              </a:solidFill>
            </a:endParaRPr>
          </a:p>
        </p:txBody>
      </p:sp>
      <p:grpSp>
        <p:nvGrpSpPr>
          <p:cNvPr id="9" name="Group 8">
            <a:extLst>
              <a:ext uri="{FF2B5EF4-FFF2-40B4-BE49-F238E27FC236}">
                <a16:creationId xmlns:a16="http://schemas.microsoft.com/office/drawing/2014/main" id="{1B9F4340-7F3A-274F-87E0-69CFA20ED67D}"/>
              </a:ext>
            </a:extLst>
          </p:cNvPr>
          <p:cNvGrpSpPr/>
          <p:nvPr/>
        </p:nvGrpSpPr>
        <p:grpSpPr>
          <a:xfrm>
            <a:off x="2209800" y="493675"/>
            <a:ext cx="1385455" cy="685800"/>
            <a:chOff x="2362200" y="1407733"/>
            <a:chExt cx="4267200" cy="2078417"/>
          </a:xfrm>
        </p:grpSpPr>
        <p:pic>
          <p:nvPicPr>
            <p:cNvPr id="10" name="Picture 9" descr="Icon&#10;&#10;Description automatically generated">
              <a:extLst>
                <a:ext uri="{FF2B5EF4-FFF2-40B4-BE49-F238E27FC236}">
                  <a16:creationId xmlns:a16="http://schemas.microsoft.com/office/drawing/2014/main" id="{5BF3074E-C09E-5446-B14F-30338D2C72FB}"/>
                </a:ext>
              </a:extLst>
            </p:cNvPr>
            <p:cNvPicPr>
              <a:picLocks noChangeAspect="1"/>
            </p:cNvPicPr>
            <p:nvPr/>
          </p:nvPicPr>
          <p:blipFill>
            <a:blip r:embed="rId3"/>
            <a:stretch>
              <a:fillRect/>
            </a:stretch>
          </p:blipFill>
          <p:spPr>
            <a:xfrm>
              <a:off x="2362200" y="1407733"/>
              <a:ext cx="2078417" cy="2078417"/>
            </a:xfrm>
            <a:prstGeom prst="rect">
              <a:avLst/>
            </a:prstGeom>
          </p:spPr>
        </p:pic>
        <p:pic>
          <p:nvPicPr>
            <p:cNvPr id="11" name="Picture 10" descr="Logo&#10;&#10;Description automatically generated">
              <a:extLst>
                <a:ext uri="{FF2B5EF4-FFF2-40B4-BE49-F238E27FC236}">
                  <a16:creationId xmlns:a16="http://schemas.microsoft.com/office/drawing/2014/main" id="{FC857E11-63D0-C74F-9FBA-630B15E22DA2}"/>
                </a:ext>
              </a:extLst>
            </p:cNvPr>
            <p:cNvPicPr>
              <a:picLocks noChangeAspect="1"/>
            </p:cNvPicPr>
            <p:nvPr/>
          </p:nvPicPr>
          <p:blipFill>
            <a:blip r:embed="rId4"/>
            <a:stretch>
              <a:fillRect/>
            </a:stretch>
          </p:blipFill>
          <p:spPr>
            <a:xfrm>
              <a:off x="5000922" y="1616482"/>
              <a:ext cx="1628478" cy="1660917"/>
            </a:xfrm>
            <a:prstGeom prst="rect">
              <a:avLst/>
            </a:prstGeom>
          </p:spPr>
        </p:pic>
        <p:cxnSp>
          <p:nvCxnSpPr>
            <p:cNvPr id="12" name="Straight Connector 11">
              <a:extLst>
                <a:ext uri="{FF2B5EF4-FFF2-40B4-BE49-F238E27FC236}">
                  <a16:creationId xmlns:a16="http://schemas.microsoft.com/office/drawing/2014/main" id="{191BD5A5-1F0C-A84E-BE23-F82DFDE8E207}"/>
                </a:ext>
              </a:extLst>
            </p:cNvPr>
            <p:cNvCxnSpPr>
              <a:cxnSpLocks/>
            </p:cNvCxnSpPr>
            <p:nvPr/>
          </p:nvCxnSpPr>
          <p:spPr>
            <a:xfrm>
              <a:off x="4648200" y="1657350"/>
              <a:ext cx="0" cy="1620049"/>
            </a:xfrm>
            <a:prstGeom prst="line">
              <a:avLst/>
            </a:prstGeom>
            <a:ln w="1905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grpSp>
      <p:sp>
        <p:nvSpPr>
          <p:cNvPr id="13" name="Shape 34">
            <a:extLst>
              <a:ext uri="{FF2B5EF4-FFF2-40B4-BE49-F238E27FC236}">
                <a16:creationId xmlns:a16="http://schemas.microsoft.com/office/drawing/2014/main" id="{CFF56339-4A85-7F40-805A-609C203AE7BB}"/>
              </a:ext>
            </a:extLst>
          </p:cNvPr>
          <p:cNvSpPr txBox="1">
            <a:spLocks/>
          </p:cNvSpPr>
          <p:nvPr/>
        </p:nvSpPr>
        <p:spPr>
          <a:xfrm>
            <a:off x="3641822" y="561782"/>
            <a:ext cx="3423393" cy="756903"/>
          </a:xfrm>
          <a:prstGeom prst="rect">
            <a:avLst/>
          </a:prstGeom>
          <a:noFill/>
          <a:ln>
            <a:noFill/>
          </a:ln>
        </p:spPr>
        <p:txBody>
          <a:bodyPr lIns="91425" tIns="0" rIns="91425" bIns="91425" anchor="ctr" anchorCtr="0">
            <a:noAutofit/>
          </a:bodyPr>
          <a:lstStyle>
            <a:defPPr marR="0" algn="l" rtl="0">
              <a:lnSpc>
                <a:spcPct val="100000"/>
              </a:lnSpc>
              <a:spcBef>
                <a:spcPts val="0"/>
              </a:spcBef>
              <a:spcAft>
                <a:spcPts val="0"/>
              </a:spcAft>
            </a:defPPr>
            <a:lvl1pPr marR="0" algn="ctr" rtl="0">
              <a:lnSpc>
                <a:spcPct val="100000"/>
              </a:lnSpc>
              <a:spcBef>
                <a:spcPts val="0"/>
              </a:spcBef>
              <a:spcAft>
                <a:spcPts val="0"/>
              </a:spcAft>
              <a:buClr>
                <a:srgbClr val="E22B19"/>
              </a:buClr>
              <a:buSzPct val="100000"/>
              <a:buFont typeface="Roboto Condensed"/>
              <a:buNone/>
              <a:defRPr sz="2400" b="1" i="0" u="none" strike="noStrike" cap="none" baseline="0">
                <a:solidFill>
                  <a:srgbClr val="E22B19"/>
                </a:solidFill>
                <a:latin typeface="Roboto Condensed"/>
                <a:ea typeface="Roboto Condensed"/>
                <a:cs typeface="Roboto Condensed"/>
                <a:sym typeface="Roboto Condensed"/>
                <a:rtl val="0"/>
              </a:defRPr>
            </a:lvl1pPr>
            <a:lvl2pPr marR="0" algn="l" rtl="0">
              <a:lnSpc>
                <a:spcPct val="100000"/>
              </a:lnSpc>
              <a:spcBef>
                <a:spcPts val="0"/>
              </a:spcBef>
              <a:spcAft>
                <a:spcPts val="0"/>
              </a:spcAft>
              <a:buClr>
                <a:srgbClr val="E22B19"/>
              </a:buClr>
              <a:buSzPct val="100000"/>
              <a:buFont typeface="Roboto Condensed"/>
              <a:buNone/>
              <a:defRPr sz="2400" b="0" i="0" u="none" strike="noStrike" cap="none" baseline="0">
                <a:solidFill>
                  <a:srgbClr val="E22B19"/>
                </a:solidFill>
                <a:latin typeface="Roboto Condensed"/>
                <a:ea typeface="Roboto Condensed"/>
                <a:cs typeface="Roboto Condensed"/>
                <a:sym typeface="Roboto Condensed"/>
                <a:rtl val="0"/>
              </a:defRPr>
            </a:lvl2pPr>
            <a:lvl3pPr algn="l" rtl="0">
              <a:spcBef>
                <a:spcPts val="0"/>
              </a:spcBef>
              <a:buClr>
                <a:srgbClr val="E22B19"/>
              </a:buClr>
              <a:buSzPct val="100000"/>
              <a:buFont typeface="Roboto Condensed"/>
              <a:buNone/>
              <a:defRPr sz="2400" i="0" u="none" strike="noStrike" cap="none" baseline="0">
                <a:solidFill>
                  <a:srgbClr val="E22B19"/>
                </a:solidFill>
                <a:latin typeface="Roboto Condensed"/>
                <a:ea typeface="Roboto Condensed"/>
                <a:cs typeface="Roboto Condensed"/>
                <a:sym typeface="Roboto Condensed"/>
              </a:defRPr>
            </a:lvl3pPr>
            <a:lvl4pPr algn="l" rtl="0">
              <a:spcBef>
                <a:spcPts val="0"/>
              </a:spcBef>
              <a:buClr>
                <a:srgbClr val="E22B19"/>
              </a:buClr>
              <a:buSzPct val="100000"/>
              <a:buFont typeface="Roboto Condensed"/>
              <a:buNone/>
              <a:defRPr sz="2400" i="0" u="none" strike="noStrike" cap="none" baseline="0">
                <a:solidFill>
                  <a:srgbClr val="E22B19"/>
                </a:solidFill>
                <a:latin typeface="Roboto Condensed"/>
                <a:ea typeface="Roboto Condensed"/>
                <a:cs typeface="Roboto Condensed"/>
                <a:sym typeface="Roboto Condensed"/>
              </a:defRPr>
            </a:lvl4pPr>
            <a:lvl5pPr algn="l" rtl="0">
              <a:spcBef>
                <a:spcPts val="0"/>
              </a:spcBef>
              <a:buClr>
                <a:srgbClr val="E22B19"/>
              </a:buClr>
              <a:buSzPct val="100000"/>
              <a:buFont typeface="Roboto Condensed"/>
              <a:buNone/>
              <a:defRPr sz="2400" i="0" u="none" strike="noStrike" cap="none" baseline="0">
                <a:solidFill>
                  <a:srgbClr val="E22B19"/>
                </a:solidFill>
                <a:latin typeface="Roboto Condensed"/>
                <a:ea typeface="Roboto Condensed"/>
                <a:cs typeface="Roboto Condensed"/>
                <a:sym typeface="Roboto Condensed"/>
              </a:defRPr>
            </a:lvl5pPr>
            <a:lvl6pPr algn="l" rtl="0">
              <a:spcBef>
                <a:spcPts val="0"/>
              </a:spcBef>
              <a:buClr>
                <a:srgbClr val="E22B19"/>
              </a:buClr>
              <a:buSzPct val="100000"/>
              <a:buFont typeface="Roboto Condensed"/>
              <a:buNone/>
              <a:defRPr sz="2400" i="0" u="none" strike="noStrike" cap="none" baseline="0">
                <a:solidFill>
                  <a:srgbClr val="E22B19"/>
                </a:solidFill>
                <a:latin typeface="Roboto Condensed"/>
                <a:ea typeface="Roboto Condensed"/>
                <a:cs typeface="Roboto Condensed"/>
                <a:sym typeface="Roboto Condensed"/>
              </a:defRPr>
            </a:lvl6pPr>
            <a:lvl7pPr algn="l" rtl="0">
              <a:spcBef>
                <a:spcPts val="0"/>
              </a:spcBef>
              <a:buClr>
                <a:srgbClr val="E22B19"/>
              </a:buClr>
              <a:buSzPct val="100000"/>
              <a:buFont typeface="Roboto Condensed"/>
              <a:buNone/>
              <a:defRPr sz="2400" i="0" u="none" strike="noStrike" cap="none" baseline="0">
                <a:solidFill>
                  <a:srgbClr val="E22B19"/>
                </a:solidFill>
                <a:latin typeface="Roboto Condensed"/>
                <a:ea typeface="Roboto Condensed"/>
                <a:cs typeface="Roboto Condensed"/>
                <a:sym typeface="Roboto Condensed"/>
              </a:defRPr>
            </a:lvl7pPr>
            <a:lvl8pPr algn="l" rtl="0">
              <a:spcBef>
                <a:spcPts val="0"/>
              </a:spcBef>
              <a:buClr>
                <a:srgbClr val="E22B19"/>
              </a:buClr>
              <a:buSzPct val="100000"/>
              <a:buFont typeface="Roboto Condensed"/>
              <a:buNone/>
              <a:defRPr sz="2400" i="0" u="none" strike="noStrike" cap="none" baseline="0">
                <a:solidFill>
                  <a:srgbClr val="E22B19"/>
                </a:solidFill>
                <a:latin typeface="Roboto Condensed"/>
                <a:ea typeface="Roboto Condensed"/>
                <a:cs typeface="Roboto Condensed"/>
                <a:sym typeface="Roboto Condensed"/>
              </a:defRPr>
            </a:lvl8pPr>
            <a:lvl9pPr algn="l" rtl="0">
              <a:spcBef>
                <a:spcPts val="0"/>
              </a:spcBef>
              <a:buClr>
                <a:srgbClr val="E22B19"/>
              </a:buClr>
              <a:buSzPct val="100000"/>
              <a:buFont typeface="Roboto Condensed"/>
              <a:buNone/>
              <a:defRPr sz="2400" i="0" u="none" strike="noStrike" cap="none" baseline="0">
                <a:solidFill>
                  <a:srgbClr val="E22B19"/>
                </a:solidFill>
                <a:latin typeface="Roboto Condensed"/>
                <a:ea typeface="Roboto Condensed"/>
                <a:cs typeface="Roboto Condensed"/>
                <a:sym typeface="Roboto Condensed"/>
              </a:defRPr>
            </a:lvl9pPr>
          </a:lstStyle>
          <a:p>
            <a:r>
              <a:rPr lang="en-GB" b="0" dirty="0">
                <a:solidFill>
                  <a:srgbClr val="124364"/>
                </a:solidFill>
              </a:rPr>
              <a:t>ROYAL UNIVERSITY </a:t>
            </a:r>
          </a:p>
          <a:p>
            <a:r>
              <a:rPr lang="en-GB" b="0" dirty="0">
                <a:solidFill>
                  <a:srgbClr val="124364"/>
                </a:solidFill>
              </a:rPr>
              <a:t>OF PHNOM PENH</a:t>
            </a:r>
            <a:endParaRPr lang="en-GB" sz="2200" b="0" dirty="0">
              <a:solidFill>
                <a:srgbClr val="124364"/>
              </a:solidFill>
            </a:endParaRPr>
          </a:p>
        </p:txBody>
      </p:sp>
    </p:spTree>
    <p:extLst>
      <p:ext uri="{BB962C8B-B14F-4D97-AF65-F5344CB8AC3E}">
        <p14:creationId xmlns:p14="http://schemas.microsoft.com/office/powerpoint/2010/main" val="1977664187"/>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a:spLocks noGrp="1"/>
          </p:cNvSpPr>
          <p:nvPr>
            <p:ph type="title"/>
          </p:nvPr>
        </p:nvSpPr>
        <p:spPr/>
        <p:txBody>
          <a:bodyPr>
            <a:noAutofit/>
          </a:bodyPr>
          <a:lstStyle/>
          <a:p>
            <a:r>
              <a:rPr lang="en-GB" sz="2000" dirty="0"/>
              <a:t>Why Data Mining? Business and Scientific (Cont.)</a:t>
            </a:r>
            <a:endParaRPr lang="en-US" sz="2000" dirty="0"/>
          </a:p>
        </p:txBody>
      </p:sp>
      <p:sp>
        <p:nvSpPr>
          <p:cNvPr id="6" name="Text Placeholder 2">
            <a:extLst>
              <a:ext uri="{FF2B5EF4-FFF2-40B4-BE49-F238E27FC236}">
                <a16:creationId xmlns:a16="http://schemas.microsoft.com/office/drawing/2014/main" id="{91A0767B-325A-E04A-885C-A06CAD968589}"/>
              </a:ext>
            </a:extLst>
          </p:cNvPr>
          <p:cNvSpPr>
            <a:spLocks noGrp="1"/>
          </p:cNvSpPr>
          <p:nvPr>
            <p:ph type="body" idx="1"/>
          </p:nvPr>
        </p:nvSpPr>
        <p:spPr>
          <a:xfrm>
            <a:off x="255299" y="895350"/>
            <a:ext cx="4316701" cy="3962400"/>
          </a:xfrm>
        </p:spPr>
        <p:txBody>
          <a:bodyPr>
            <a:normAutofit/>
          </a:bodyPr>
          <a:lstStyle/>
          <a:p>
            <a:pPr marL="342900" lvl="1" indent="-342900">
              <a:lnSpc>
                <a:spcPct val="150000"/>
              </a:lnSpc>
              <a:buFont typeface="+mj-lt"/>
              <a:buAutoNum type="alphaLcParenR" startAt="2"/>
            </a:pPr>
            <a:r>
              <a:rPr lang="en-US" b="1" dirty="0">
                <a:latin typeface="Avenir Book" charset="0"/>
              </a:rPr>
              <a:t>Scientific viewpoint</a:t>
            </a:r>
          </a:p>
          <a:p>
            <a:pPr marL="0" lvl="1" indent="0">
              <a:lnSpc>
                <a:spcPct val="150000"/>
              </a:lnSpc>
              <a:buNone/>
            </a:pPr>
            <a:r>
              <a:rPr lang="en-US" sz="1600" b="1" dirty="0">
                <a:latin typeface="Avenir Book" charset="0"/>
              </a:rPr>
              <a:t>Data collected and stored at fast speeds</a:t>
            </a:r>
          </a:p>
          <a:p>
            <a:pPr marL="285750" lvl="1" indent="-285750">
              <a:lnSpc>
                <a:spcPct val="150000"/>
              </a:lnSpc>
            </a:pPr>
            <a:r>
              <a:rPr lang="en-US" sz="1600" dirty="0">
                <a:latin typeface="Avenir Book" charset="0"/>
              </a:rPr>
              <a:t>Remote sensors on a satellite</a:t>
            </a:r>
          </a:p>
          <a:p>
            <a:pPr marL="628650" lvl="2" indent="-285750">
              <a:lnSpc>
                <a:spcPct val="150000"/>
              </a:lnSpc>
              <a:buFont typeface="Courier New" panose="02070309020205020404" pitchFamily="49" charset="0"/>
              <a:buChar char="o"/>
            </a:pPr>
            <a:r>
              <a:rPr lang="en-US" sz="1400" dirty="0">
                <a:latin typeface="Avenir Book" charset="0"/>
              </a:rPr>
              <a:t>NASA EOSDIS archives over petabytes of earth science data / year</a:t>
            </a:r>
          </a:p>
          <a:p>
            <a:pPr marL="285750" lvl="1" indent="-285750">
              <a:lnSpc>
                <a:spcPct val="150000"/>
              </a:lnSpc>
            </a:pPr>
            <a:r>
              <a:rPr lang="en-US" sz="1600" dirty="0">
                <a:latin typeface="Avenir Book" charset="0"/>
              </a:rPr>
              <a:t>Telescopes scanning the skies</a:t>
            </a:r>
          </a:p>
          <a:p>
            <a:pPr marL="628650" lvl="2" indent="-285750">
              <a:lnSpc>
                <a:spcPct val="150000"/>
              </a:lnSpc>
              <a:buFont typeface="Courier New" panose="02070309020205020404" pitchFamily="49" charset="0"/>
              <a:buChar char="o"/>
            </a:pPr>
            <a:r>
              <a:rPr lang="en-US" sz="1400" dirty="0">
                <a:latin typeface="Avenir Book" charset="0"/>
              </a:rPr>
              <a:t>Sky survey data</a:t>
            </a:r>
          </a:p>
          <a:p>
            <a:pPr marL="285750" lvl="1" indent="-285750">
              <a:lnSpc>
                <a:spcPct val="150000"/>
              </a:lnSpc>
            </a:pPr>
            <a:r>
              <a:rPr lang="en-US" sz="1400" dirty="0">
                <a:latin typeface="Avenir Book" charset="0"/>
              </a:rPr>
              <a:t>High-throughput biological data</a:t>
            </a:r>
          </a:p>
          <a:p>
            <a:pPr marL="285750" lvl="1" indent="-285750">
              <a:lnSpc>
                <a:spcPct val="150000"/>
              </a:lnSpc>
            </a:pPr>
            <a:r>
              <a:rPr lang="en-US" sz="1600" dirty="0">
                <a:latin typeface="Avenir Book" charset="0"/>
              </a:rPr>
              <a:t>scientific </a:t>
            </a:r>
            <a:r>
              <a:rPr lang="en-US" sz="1400" dirty="0">
                <a:latin typeface="Avenir Book" charset="0"/>
              </a:rPr>
              <a:t>simulations</a:t>
            </a:r>
            <a:r>
              <a:rPr lang="en-US" sz="1600" dirty="0">
                <a:latin typeface="Avenir Book" charset="0"/>
              </a:rPr>
              <a:t> </a:t>
            </a:r>
          </a:p>
          <a:p>
            <a:pPr marL="628650" lvl="2" indent="-285750">
              <a:lnSpc>
                <a:spcPct val="150000"/>
              </a:lnSpc>
            </a:pPr>
            <a:r>
              <a:rPr lang="en-US" sz="1400" dirty="0">
                <a:latin typeface="Avenir Book" charset="0"/>
              </a:rPr>
              <a:t>Terabytes of data generated in a few hours</a:t>
            </a:r>
          </a:p>
          <a:p>
            <a:pPr marL="285750" lvl="1" indent="-285750">
              <a:lnSpc>
                <a:spcPct val="150000"/>
              </a:lnSpc>
              <a:buFont typeface="Courier New" panose="02070309020205020404" pitchFamily="49" charset="0"/>
              <a:buChar char="o"/>
            </a:pPr>
            <a:endParaRPr lang="en-US" sz="1600" dirty="0">
              <a:latin typeface="Avenir Book" charset="0"/>
            </a:endParaRPr>
          </a:p>
          <a:p>
            <a:pPr marL="0" lvl="1" indent="0">
              <a:lnSpc>
                <a:spcPct val="150000"/>
              </a:lnSpc>
              <a:buNone/>
            </a:pPr>
            <a:endParaRPr lang="en-GB" sz="1500" dirty="0">
              <a:latin typeface="Avenir Book" charset="0"/>
              <a:ea typeface="Avenir Book" charset="0"/>
              <a:cs typeface="Avenir Book" charset="0"/>
            </a:endParaRPr>
          </a:p>
        </p:txBody>
      </p:sp>
      <p:sp>
        <p:nvSpPr>
          <p:cNvPr id="7" name="Text Placeholder 2">
            <a:extLst>
              <a:ext uri="{FF2B5EF4-FFF2-40B4-BE49-F238E27FC236}">
                <a16:creationId xmlns:a16="http://schemas.microsoft.com/office/drawing/2014/main" id="{BDC21547-613A-E74F-AB4B-5E6BB822AAA1}"/>
              </a:ext>
            </a:extLst>
          </p:cNvPr>
          <p:cNvSpPr txBox="1">
            <a:spLocks/>
          </p:cNvSpPr>
          <p:nvPr/>
        </p:nvSpPr>
        <p:spPr>
          <a:xfrm>
            <a:off x="4533863" y="895350"/>
            <a:ext cx="4164301" cy="3886200"/>
          </a:xfrm>
          <a:prstGeom prst="rect">
            <a:avLst/>
          </a:prstGeom>
          <a:noFill/>
          <a:ln>
            <a:noFill/>
          </a:ln>
        </p:spPr>
        <p:txBody>
          <a:bodyPr vert="horz" lIns="91425" tIns="91425" rIns="91425" bIns="91425" rtlCol="0" anchor="t" anchorCtr="0">
            <a:normAutofit lnSpcReduction="10000"/>
          </a:bodyPr>
          <a:lstStyle>
            <a:lvl1pPr marL="171450" indent="-171450" algn="l" defTabSz="685800" rtl="0" eaLnBrk="1" latinLnBrk="0" hangingPunct="1">
              <a:lnSpc>
                <a:spcPct val="90000"/>
              </a:lnSpc>
              <a:spcBef>
                <a:spcPts val="0"/>
              </a:spcBef>
              <a:buFont typeface="Arial" panose="020B0604020202020204" pitchFamily="34" charset="0"/>
              <a:buChar char="•"/>
              <a:defRPr sz="2100" kern="1200">
                <a:solidFill>
                  <a:schemeClr val="tx1"/>
                </a:solidFill>
                <a:latin typeface="Roboto Condensed Light" panose="02000000000000000000" pitchFamily="2" charset="0"/>
                <a:ea typeface="Roboto Condensed Light" panose="02000000000000000000" pitchFamily="2" charset="0"/>
                <a:cs typeface="+mn-cs"/>
              </a:defRPr>
            </a:lvl1pPr>
            <a:lvl2pPr marL="514350" indent="-171450" algn="l" defTabSz="6858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0"/>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0"/>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0"/>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0"/>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0"/>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0"/>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0"/>
              </a:spcBef>
              <a:buFont typeface="Arial" panose="020B0604020202020204" pitchFamily="34" charset="0"/>
              <a:buChar char="•"/>
              <a:defRPr sz="1350" kern="1200">
                <a:solidFill>
                  <a:schemeClr val="tx1"/>
                </a:solidFill>
                <a:latin typeface="+mn-lt"/>
                <a:ea typeface="+mn-ea"/>
                <a:cs typeface="+mn-cs"/>
              </a:defRPr>
            </a:lvl9pPr>
          </a:lstStyle>
          <a:p>
            <a:pPr marL="0" lvl="1" indent="0">
              <a:lnSpc>
                <a:spcPct val="150000"/>
              </a:lnSpc>
              <a:buNone/>
            </a:pPr>
            <a:endParaRPr lang="en-US" sz="1600" b="1" dirty="0">
              <a:latin typeface="Avenir Book" charset="0"/>
            </a:endParaRPr>
          </a:p>
          <a:p>
            <a:pPr marL="285750" lvl="1" indent="-285750">
              <a:lnSpc>
                <a:spcPct val="150000"/>
              </a:lnSpc>
            </a:pPr>
            <a:endParaRPr lang="en-US" sz="1600" b="1" dirty="0">
              <a:latin typeface="Avenir Book" charset="0"/>
            </a:endParaRPr>
          </a:p>
          <a:p>
            <a:pPr marL="0" lvl="1" indent="0">
              <a:lnSpc>
                <a:spcPct val="150000"/>
              </a:lnSpc>
              <a:buNone/>
            </a:pPr>
            <a:endParaRPr lang="en-US" sz="1600" b="1" dirty="0">
              <a:latin typeface="Avenir Book" charset="0"/>
            </a:endParaRPr>
          </a:p>
          <a:p>
            <a:pPr marL="285750" lvl="1" indent="-285750">
              <a:lnSpc>
                <a:spcPct val="150000"/>
              </a:lnSpc>
            </a:pPr>
            <a:endParaRPr lang="en-US" sz="1400" b="1" dirty="0">
              <a:latin typeface="Avenir Book" charset="0"/>
            </a:endParaRPr>
          </a:p>
          <a:p>
            <a:pPr marL="285750" lvl="1" indent="-285750">
              <a:lnSpc>
                <a:spcPct val="150000"/>
              </a:lnSpc>
            </a:pPr>
            <a:endParaRPr lang="en-US" sz="1400" b="1" dirty="0">
              <a:latin typeface="Avenir Book" charset="0"/>
            </a:endParaRPr>
          </a:p>
          <a:p>
            <a:pPr marL="285750" lvl="1" indent="-285750">
              <a:lnSpc>
                <a:spcPct val="150000"/>
              </a:lnSpc>
            </a:pPr>
            <a:endParaRPr lang="en-US" sz="1600" b="1" dirty="0">
              <a:latin typeface="Avenir Book" charset="0"/>
            </a:endParaRPr>
          </a:p>
          <a:p>
            <a:pPr marL="285750" lvl="1" indent="-285750">
              <a:lnSpc>
                <a:spcPct val="150000"/>
              </a:lnSpc>
            </a:pPr>
            <a:endParaRPr lang="en-US" sz="1600" b="1" dirty="0">
              <a:latin typeface="Avenir Book" charset="0"/>
            </a:endParaRPr>
          </a:p>
          <a:p>
            <a:pPr marL="285750" lvl="1" indent="-285750">
              <a:lnSpc>
                <a:spcPct val="150000"/>
              </a:lnSpc>
            </a:pPr>
            <a:endParaRPr lang="en-US" sz="1600" b="1" dirty="0">
              <a:latin typeface="Avenir Book" charset="0"/>
            </a:endParaRPr>
          </a:p>
          <a:p>
            <a:pPr marL="285750" lvl="1" indent="-285750">
              <a:lnSpc>
                <a:spcPct val="150000"/>
              </a:lnSpc>
            </a:pPr>
            <a:r>
              <a:rPr lang="en-US" sz="1600" b="1" dirty="0">
                <a:latin typeface="Avenir Book" charset="0"/>
              </a:rPr>
              <a:t>Data mining helps scientists</a:t>
            </a:r>
          </a:p>
          <a:p>
            <a:pPr marL="628650" lvl="2" indent="-285750">
              <a:lnSpc>
                <a:spcPct val="150000"/>
              </a:lnSpc>
            </a:pPr>
            <a:r>
              <a:rPr lang="en-US" sz="1400" dirty="0">
                <a:latin typeface="Avenir Book" charset="0"/>
              </a:rPr>
              <a:t>in automated analysis of massive datasets</a:t>
            </a:r>
          </a:p>
          <a:p>
            <a:pPr marL="628650" lvl="2" indent="-285750">
              <a:lnSpc>
                <a:spcPct val="150000"/>
              </a:lnSpc>
            </a:pPr>
            <a:r>
              <a:rPr lang="en-US" sz="1400" dirty="0">
                <a:latin typeface="Avenir Book" charset="0"/>
              </a:rPr>
              <a:t>In hypothesis formation</a:t>
            </a:r>
          </a:p>
          <a:p>
            <a:pPr marL="285750" lvl="1" indent="-285750">
              <a:lnSpc>
                <a:spcPct val="150000"/>
              </a:lnSpc>
            </a:pPr>
            <a:endParaRPr lang="en-US" sz="1600" dirty="0">
              <a:latin typeface="Avenir Book" charset="0"/>
            </a:endParaRPr>
          </a:p>
          <a:p>
            <a:pPr marL="285750" lvl="1" indent="-285750">
              <a:lnSpc>
                <a:spcPct val="150000"/>
              </a:lnSpc>
            </a:pPr>
            <a:endParaRPr lang="en-US" sz="1600" dirty="0">
              <a:latin typeface="Avenir Book" charset="0"/>
            </a:endParaRPr>
          </a:p>
          <a:p>
            <a:pPr marL="0" lvl="1" indent="0">
              <a:lnSpc>
                <a:spcPct val="150000"/>
              </a:lnSpc>
              <a:buFont typeface="Arial" panose="020B0604020202020204" pitchFamily="34" charset="0"/>
              <a:buNone/>
            </a:pPr>
            <a:endParaRPr lang="en-GB" sz="1500" dirty="0">
              <a:latin typeface="Avenir Book" charset="0"/>
              <a:ea typeface="Avenir Book" charset="0"/>
              <a:cs typeface="Avenir Book" charset="0"/>
            </a:endParaRPr>
          </a:p>
        </p:txBody>
      </p:sp>
      <p:graphicFrame>
        <p:nvGraphicFramePr>
          <p:cNvPr id="11" name="Object 15">
            <a:extLst>
              <a:ext uri="{FF2B5EF4-FFF2-40B4-BE49-F238E27FC236}">
                <a16:creationId xmlns:a16="http://schemas.microsoft.com/office/drawing/2014/main" id="{BA511780-A396-A446-85CC-71143988B0DE}"/>
              </a:ext>
            </a:extLst>
          </p:cNvPr>
          <p:cNvGraphicFramePr>
            <a:graphicFrameLocks noChangeAspect="1"/>
          </p:cNvGraphicFramePr>
          <p:nvPr>
            <p:extLst>
              <p:ext uri="{D42A27DB-BD31-4B8C-83A1-F6EECF244321}">
                <p14:modId xmlns:p14="http://schemas.microsoft.com/office/powerpoint/2010/main" val="4011187160"/>
              </p:ext>
            </p:extLst>
          </p:nvPr>
        </p:nvGraphicFramePr>
        <p:xfrm>
          <a:off x="7261934" y="819150"/>
          <a:ext cx="1408392" cy="1116963"/>
        </p:xfrm>
        <a:graphic>
          <a:graphicData uri="http://schemas.openxmlformats.org/presentationml/2006/ole">
            <mc:AlternateContent xmlns:mc="http://schemas.openxmlformats.org/markup-compatibility/2006">
              <mc:Choice xmlns:v="urn:schemas-microsoft-com:vml" Requires="v">
                <p:oleObj name="VISIO" r:id="rId3" imgW="2401824" imgH="1491996" progId="Visio.Drawing.11">
                  <p:embed/>
                </p:oleObj>
              </mc:Choice>
              <mc:Fallback>
                <p:oleObj name="VISIO" r:id="rId3" imgW="2401824" imgH="1491996" progId="Visio.Drawing.11">
                  <p:embed/>
                  <p:pic>
                    <p:nvPicPr>
                      <p:cNvPr id="11" name="Object 15">
                        <a:extLst>
                          <a:ext uri="{FF2B5EF4-FFF2-40B4-BE49-F238E27FC236}">
                            <a16:creationId xmlns:a16="http://schemas.microsoft.com/office/drawing/2014/main" id="{BA511780-A396-A446-85CC-71143988B0D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61934" y="819150"/>
                        <a:ext cx="1408392" cy="1116963"/>
                      </a:xfrm>
                      <a:prstGeom prst="rect">
                        <a:avLst/>
                      </a:prstGeom>
                      <a:noFill/>
                      <a:ln>
                        <a:noFill/>
                      </a:ln>
                    </p:spPr>
                  </p:pic>
                </p:oleObj>
              </mc:Fallback>
            </mc:AlternateContent>
          </a:graphicData>
        </a:graphic>
      </p:graphicFrame>
      <p:graphicFrame>
        <p:nvGraphicFramePr>
          <p:cNvPr id="8" name="Object 14">
            <a:extLst>
              <a:ext uri="{FF2B5EF4-FFF2-40B4-BE49-F238E27FC236}">
                <a16:creationId xmlns:a16="http://schemas.microsoft.com/office/drawing/2014/main" id="{BD52D7EB-F110-A341-BA14-40DBAA29DA76}"/>
              </a:ext>
            </a:extLst>
          </p:cNvPr>
          <p:cNvGraphicFramePr>
            <a:graphicFrameLocks noChangeAspect="1"/>
          </p:cNvGraphicFramePr>
          <p:nvPr>
            <p:extLst>
              <p:ext uri="{D42A27DB-BD31-4B8C-83A1-F6EECF244321}">
                <p14:modId xmlns:p14="http://schemas.microsoft.com/office/powerpoint/2010/main" val="4216538354"/>
              </p:ext>
            </p:extLst>
          </p:nvPr>
        </p:nvGraphicFramePr>
        <p:xfrm>
          <a:off x="5181600" y="819150"/>
          <a:ext cx="1408393" cy="1093099"/>
        </p:xfrm>
        <a:graphic>
          <a:graphicData uri="http://schemas.openxmlformats.org/presentationml/2006/ole">
            <mc:AlternateContent xmlns:mc="http://schemas.openxmlformats.org/markup-compatibility/2006">
              <mc:Choice xmlns:v="urn:schemas-microsoft-com:vml" Requires="v">
                <p:oleObj name="VISIO" r:id="rId5" imgW="2557272" imgH="1991868" progId="Visio.Drawing.11">
                  <p:embed/>
                </p:oleObj>
              </mc:Choice>
              <mc:Fallback>
                <p:oleObj name="VISIO" r:id="rId5" imgW="2557272" imgH="1991868" progId="Visio.Drawing.11">
                  <p:embed/>
                  <p:pic>
                    <p:nvPicPr>
                      <p:cNvPr id="8" name="Object 14">
                        <a:extLst>
                          <a:ext uri="{FF2B5EF4-FFF2-40B4-BE49-F238E27FC236}">
                            <a16:creationId xmlns:a16="http://schemas.microsoft.com/office/drawing/2014/main" id="{BD52D7EB-F110-A341-BA14-40DBAA29DA7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81600" y="819150"/>
                        <a:ext cx="1408393" cy="1093099"/>
                      </a:xfrm>
                      <a:prstGeom prst="rect">
                        <a:avLst/>
                      </a:prstGeom>
                      <a:noFill/>
                      <a:ln>
                        <a:noFill/>
                      </a:ln>
                    </p:spPr>
                  </p:pic>
                </p:oleObj>
              </mc:Fallback>
            </mc:AlternateContent>
          </a:graphicData>
        </a:graphic>
      </p:graphicFrame>
      <p:sp>
        <p:nvSpPr>
          <p:cNvPr id="2" name="Rounded Rectangle 1">
            <a:extLst>
              <a:ext uri="{FF2B5EF4-FFF2-40B4-BE49-F238E27FC236}">
                <a16:creationId xmlns:a16="http://schemas.microsoft.com/office/drawing/2014/main" id="{8C597C2D-3A1B-B04C-9B73-2B268969AA74}"/>
              </a:ext>
            </a:extLst>
          </p:cNvPr>
          <p:cNvSpPr/>
          <p:nvPr/>
        </p:nvSpPr>
        <p:spPr>
          <a:xfrm>
            <a:off x="5181600" y="1936750"/>
            <a:ext cx="1408393" cy="20473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tx1"/>
                </a:solidFill>
                <a:latin typeface="Avenir Book" panose="02000503020000020003" pitchFamily="2" charset="0"/>
              </a:rPr>
              <a:t>Sky survey data</a:t>
            </a:r>
          </a:p>
        </p:txBody>
      </p:sp>
      <p:sp>
        <p:nvSpPr>
          <p:cNvPr id="12" name="Rounded Rectangle 11">
            <a:extLst>
              <a:ext uri="{FF2B5EF4-FFF2-40B4-BE49-F238E27FC236}">
                <a16:creationId xmlns:a16="http://schemas.microsoft.com/office/drawing/2014/main" id="{8AACBF67-C61E-3A45-88A1-92E5A04519B9}"/>
              </a:ext>
            </a:extLst>
          </p:cNvPr>
          <p:cNvSpPr/>
          <p:nvPr/>
        </p:nvSpPr>
        <p:spPr>
          <a:xfrm>
            <a:off x="7006857" y="1946909"/>
            <a:ext cx="1679944" cy="24147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tx1"/>
                </a:solidFill>
                <a:latin typeface="Avenir Book" panose="02000503020000020003" pitchFamily="2" charset="0"/>
              </a:rPr>
              <a:t>Gene Expression Data</a:t>
            </a:r>
          </a:p>
        </p:txBody>
      </p:sp>
      <p:pic>
        <p:nvPicPr>
          <p:cNvPr id="13" name="Picture 21">
            <a:extLst>
              <a:ext uri="{FF2B5EF4-FFF2-40B4-BE49-F238E27FC236}">
                <a16:creationId xmlns:a16="http://schemas.microsoft.com/office/drawing/2014/main" id="{BFABB883-7CBC-3D4C-964E-FAEACE3CBBAE}"/>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5181600" y="2200911"/>
            <a:ext cx="1676400" cy="11460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8" descr="http://im2.ezgif.com/tmp/ezgif-1403672989.gif">
            <a:extLst>
              <a:ext uri="{FF2B5EF4-FFF2-40B4-BE49-F238E27FC236}">
                <a16:creationId xmlns:a16="http://schemas.microsoft.com/office/drawing/2014/main" id="{4A298421-8F0B-E64D-9A37-AC5A5CCC99E7}"/>
              </a:ext>
            </a:extLst>
          </p:cNvPr>
          <p:cNvPicPr>
            <a:picLocks noChangeAspect="1" noChangeArrowheads="1" noCrop="1"/>
          </p:cNvPicPr>
          <p:nvPr/>
        </p:nvPicPr>
        <p:blipFill>
          <a:blip r:embed="rId8">
            <a:extLst>
              <a:ext uri="{28A0092B-C50C-407E-A947-70E740481C1C}">
                <a14:useLocalDpi xmlns:a14="http://schemas.microsoft.com/office/drawing/2010/main" val="0"/>
              </a:ext>
            </a:extLst>
          </a:blip>
          <a:srcRect/>
          <a:stretch>
            <a:fillRect/>
          </a:stretch>
        </p:blipFill>
        <p:spPr bwMode="auto">
          <a:xfrm>
            <a:off x="7132484" y="2190750"/>
            <a:ext cx="1679943" cy="9340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ounded Rectangle 14">
            <a:extLst>
              <a:ext uri="{FF2B5EF4-FFF2-40B4-BE49-F238E27FC236}">
                <a16:creationId xmlns:a16="http://schemas.microsoft.com/office/drawing/2014/main" id="{7C78803D-774C-3E48-8846-F31C2E1658DA}"/>
              </a:ext>
            </a:extLst>
          </p:cNvPr>
          <p:cNvSpPr/>
          <p:nvPr/>
        </p:nvSpPr>
        <p:spPr>
          <a:xfrm>
            <a:off x="5315603" y="3346968"/>
            <a:ext cx="1466197" cy="25227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tx1"/>
                </a:solidFill>
                <a:latin typeface="Avenir Book" panose="02000503020000020003" pitchFamily="2" charset="0"/>
              </a:rPr>
              <a:t>fMRI Data from Brain</a:t>
            </a:r>
          </a:p>
        </p:txBody>
      </p:sp>
      <p:sp>
        <p:nvSpPr>
          <p:cNvPr id="16" name="Rounded Rectangle 15">
            <a:extLst>
              <a:ext uri="{FF2B5EF4-FFF2-40B4-BE49-F238E27FC236}">
                <a16:creationId xmlns:a16="http://schemas.microsoft.com/office/drawing/2014/main" id="{D9EBC368-BBED-5949-9116-CC6F17C0C5B2}"/>
              </a:ext>
            </a:extLst>
          </p:cNvPr>
          <p:cNvSpPr/>
          <p:nvPr/>
        </p:nvSpPr>
        <p:spPr>
          <a:xfrm>
            <a:off x="7261932" y="3136698"/>
            <a:ext cx="1550495" cy="40987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tx1"/>
                </a:solidFill>
                <a:latin typeface="Avenir Book" panose="02000503020000020003" pitchFamily="2" charset="0"/>
              </a:rPr>
              <a:t>Surface temperature of earth</a:t>
            </a:r>
          </a:p>
        </p:txBody>
      </p:sp>
    </p:spTree>
    <p:extLst>
      <p:ext uri="{BB962C8B-B14F-4D97-AF65-F5344CB8AC3E}">
        <p14:creationId xmlns:p14="http://schemas.microsoft.com/office/powerpoint/2010/main" val="6674089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a:spLocks noGrp="1"/>
          </p:cNvSpPr>
          <p:nvPr>
            <p:ph type="title"/>
          </p:nvPr>
        </p:nvSpPr>
        <p:spPr/>
        <p:txBody>
          <a:bodyPr>
            <a:noAutofit/>
          </a:bodyPr>
          <a:lstStyle/>
          <a:p>
            <a:pPr>
              <a:buNone/>
            </a:pPr>
            <a:r>
              <a:rPr lang="en-GB" sz="2000" dirty="0"/>
              <a:t>5) Great opportunities to improve productivity in all walks of life</a:t>
            </a:r>
            <a:endParaRPr lang="en-US" sz="2000" dirty="0"/>
          </a:p>
        </p:txBody>
      </p:sp>
      <p:sp>
        <p:nvSpPr>
          <p:cNvPr id="7" name="Text Placeholder 2"/>
          <p:cNvSpPr>
            <a:spLocks noGrp="1"/>
          </p:cNvSpPr>
          <p:nvPr>
            <p:ph type="body" idx="1"/>
          </p:nvPr>
        </p:nvSpPr>
        <p:spPr>
          <a:xfrm>
            <a:off x="171450" y="895350"/>
            <a:ext cx="8784300" cy="3657600"/>
          </a:xfrm>
        </p:spPr>
        <p:txBody>
          <a:bodyPr>
            <a:normAutofit/>
          </a:bodyPr>
          <a:lstStyle/>
          <a:p>
            <a:pPr marL="0" indent="0">
              <a:lnSpc>
                <a:spcPct val="150000"/>
              </a:lnSpc>
              <a:buNone/>
            </a:pPr>
            <a:endParaRPr lang="en-GB" sz="1600" b="1" dirty="0">
              <a:latin typeface="Avenir Book" charset="0"/>
              <a:ea typeface="Avenir Book" charset="0"/>
              <a:cs typeface="Avenir Book" charset="0"/>
            </a:endParaRPr>
          </a:p>
          <a:p>
            <a:pPr marL="0" indent="0">
              <a:lnSpc>
                <a:spcPct val="150000"/>
              </a:lnSpc>
              <a:buNone/>
            </a:pPr>
            <a:endParaRPr lang="en-GB" sz="1500" b="1" dirty="0">
              <a:latin typeface="Avenir Book" charset="0"/>
              <a:ea typeface="Avenir Book" charset="0"/>
              <a:cs typeface="Avenir Book" charset="0"/>
            </a:endParaRPr>
          </a:p>
        </p:txBody>
      </p:sp>
      <p:pic>
        <p:nvPicPr>
          <p:cNvPr id="8" name="Picture 7">
            <a:extLst>
              <a:ext uri="{FF2B5EF4-FFF2-40B4-BE49-F238E27FC236}">
                <a16:creationId xmlns:a16="http://schemas.microsoft.com/office/drawing/2014/main" id="{B37DDCC0-E1BB-6F4D-8A42-8989A986DE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9100" y="895350"/>
            <a:ext cx="3429000" cy="9106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 name="Group 3">
            <a:extLst>
              <a:ext uri="{FF2B5EF4-FFF2-40B4-BE49-F238E27FC236}">
                <a16:creationId xmlns:a16="http://schemas.microsoft.com/office/drawing/2014/main" id="{CD89A94D-CF17-CB41-BF9C-8AB4B609BF37}"/>
              </a:ext>
            </a:extLst>
          </p:cNvPr>
          <p:cNvGrpSpPr>
            <a:grpSpLocks/>
          </p:cNvGrpSpPr>
          <p:nvPr/>
        </p:nvGrpSpPr>
        <p:grpSpPr bwMode="auto">
          <a:xfrm>
            <a:off x="1808480" y="1928860"/>
            <a:ext cx="5527040" cy="2817246"/>
            <a:chOff x="338138" y="1143000"/>
            <a:chExt cx="8424862" cy="5410200"/>
          </a:xfrm>
        </p:grpSpPr>
        <p:pic>
          <p:nvPicPr>
            <p:cNvPr id="11" name="Picture 4">
              <a:extLst>
                <a:ext uri="{FF2B5EF4-FFF2-40B4-BE49-F238E27FC236}">
                  <a16:creationId xmlns:a16="http://schemas.microsoft.com/office/drawing/2014/main" id="{CD46C95D-BF22-5148-9D55-F3381CD7C7D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8138" y="1143000"/>
              <a:ext cx="4233862" cy="535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5">
              <a:extLst>
                <a:ext uri="{FF2B5EF4-FFF2-40B4-BE49-F238E27FC236}">
                  <a16:creationId xmlns:a16="http://schemas.microsoft.com/office/drawing/2014/main" id="{5A0298F8-DDDD-1247-AE67-2437BD8CBD3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81538" y="1143000"/>
              <a:ext cx="4081462" cy="541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16990691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a:spLocks noGrp="1"/>
          </p:cNvSpPr>
          <p:nvPr>
            <p:ph type="title"/>
          </p:nvPr>
        </p:nvSpPr>
        <p:spPr/>
        <p:txBody>
          <a:bodyPr>
            <a:noAutofit/>
          </a:bodyPr>
          <a:lstStyle/>
          <a:p>
            <a:pPr>
              <a:buNone/>
            </a:pPr>
            <a:r>
              <a:rPr lang="en-US" sz="2000" dirty="0"/>
              <a:t>5) Great Opportunities to Solve Society’s Major Problems (Cont.)</a:t>
            </a:r>
          </a:p>
        </p:txBody>
      </p:sp>
      <p:sp>
        <p:nvSpPr>
          <p:cNvPr id="7" name="Text Placeholder 2"/>
          <p:cNvSpPr>
            <a:spLocks noGrp="1"/>
          </p:cNvSpPr>
          <p:nvPr>
            <p:ph type="body" idx="1"/>
          </p:nvPr>
        </p:nvSpPr>
        <p:spPr>
          <a:xfrm>
            <a:off x="171450" y="895350"/>
            <a:ext cx="8784300" cy="3657600"/>
          </a:xfrm>
        </p:spPr>
        <p:txBody>
          <a:bodyPr>
            <a:normAutofit/>
          </a:bodyPr>
          <a:lstStyle/>
          <a:p>
            <a:pPr marL="0" indent="0">
              <a:lnSpc>
                <a:spcPct val="150000"/>
              </a:lnSpc>
              <a:buNone/>
            </a:pPr>
            <a:endParaRPr lang="en-GB" sz="1600" b="1" dirty="0">
              <a:latin typeface="Avenir Book" charset="0"/>
              <a:ea typeface="Avenir Book" charset="0"/>
              <a:cs typeface="Avenir Book" charset="0"/>
            </a:endParaRPr>
          </a:p>
          <a:p>
            <a:pPr marL="0" indent="0">
              <a:lnSpc>
                <a:spcPct val="150000"/>
              </a:lnSpc>
              <a:buNone/>
            </a:pPr>
            <a:endParaRPr lang="en-GB" sz="1500" b="1" dirty="0">
              <a:latin typeface="Avenir Book" charset="0"/>
              <a:ea typeface="Avenir Book" charset="0"/>
              <a:cs typeface="Avenir Book" charset="0"/>
            </a:endParaRPr>
          </a:p>
        </p:txBody>
      </p:sp>
      <p:pic>
        <p:nvPicPr>
          <p:cNvPr id="9" name="Picture 2">
            <a:extLst>
              <a:ext uri="{FF2B5EF4-FFF2-40B4-BE49-F238E27FC236}">
                <a16:creationId xmlns:a16="http://schemas.microsoft.com/office/drawing/2014/main" id="{B89F0CCD-F4C1-6248-AD43-DF36409853CA}"/>
              </a:ext>
            </a:extLst>
          </p:cNvPr>
          <p:cNvPicPr>
            <a:picLocks noChangeAspect="1" noChangeArrowheads="1"/>
          </p:cNvPicPr>
          <p:nvPr/>
        </p:nvPicPr>
        <p:blipFill>
          <a:blip r:embed="rId3"/>
          <a:srcRect/>
          <a:stretch/>
        </p:blipFill>
        <p:spPr bwMode="auto">
          <a:xfrm>
            <a:off x="1304925" y="1083720"/>
            <a:ext cx="2732161" cy="13100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7">
            <a:extLst>
              <a:ext uri="{FF2B5EF4-FFF2-40B4-BE49-F238E27FC236}">
                <a16:creationId xmlns:a16="http://schemas.microsoft.com/office/drawing/2014/main" id="{4B7E7C07-D2D7-D04A-AE8D-C8E1E04FD1A1}"/>
              </a:ext>
            </a:extLst>
          </p:cNvPr>
          <p:cNvPicPr>
            <a:picLocks noChangeAspect="1" noChangeArrowheads="1"/>
          </p:cNvPicPr>
          <p:nvPr/>
        </p:nvPicPr>
        <p:blipFill>
          <a:blip r:embed="rId4"/>
          <a:srcRect/>
          <a:stretch/>
        </p:blipFill>
        <p:spPr bwMode="auto">
          <a:xfrm>
            <a:off x="1465943" y="2830410"/>
            <a:ext cx="2496457" cy="1395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9">
            <a:extLst>
              <a:ext uri="{FF2B5EF4-FFF2-40B4-BE49-F238E27FC236}">
                <a16:creationId xmlns:a16="http://schemas.microsoft.com/office/drawing/2014/main" id="{E69DDE3C-1ADE-E54A-816E-D7B4028CCB6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b="12283"/>
          <a:stretch>
            <a:fillRect/>
          </a:stretch>
        </p:blipFill>
        <p:spPr bwMode="auto">
          <a:xfrm>
            <a:off x="4876800" y="971550"/>
            <a:ext cx="2670629" cy="1451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pic>
      <p:sp>
        <p:nvSpPr>
          <p:cNvPr id="13" name="TextBox 9">
            <a:extLst>
              <a:ext uri="{FF2B5EF4-FFF2-40B4-BE49-F238E27FC236}">
                <a16:creationId xmlns:a16="http://schemas.microsoft.com/office/drawing/2014/main" id="{6285A79B-35B8-AA46-A7D7-8057B69F76E6}"/>
              </a:ext>
            </a:extLst>
          </p:cNvPr>
          <p:cNvSpPr txBox="1">
            <a:spLocks noChangeArrowheads="1"/>
          </p:cNvSpPr>
          <p:nvPr/>
        </p:nvSpPr>
        <p:spPr bwMode="auto">
          <a:xfrm>
            <a:off x="1143000" y="2401604"/>
            <a:ext cx="3056013" cy="2769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0" tIns="45715" rIns="91430" bIns="45715">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hangingPunct="1">
              <a:spcBef>
                <a:spcPct val="0"/>
              </a:spcBef>
              <a:spcAft>
                <a:spcPct val="0"/>
              </a:spcAft>
              <a:buClrTx/>
              <a:buSzTx/>
              <a:buFontTx/>
              <a:buNone/>
            </a:pPr>
            <a:r>
              <a:rPr lang="en-US" altLang="en-US" sz="1200" dirty="0">
                <a:cs typeface="Arial" panose="020B0604020202020204" pitchFamily="34" charset="0"/>
              </a:rPr>
              <a:t>Improving health care and reducing costs</a:t>
            </a:r>
          </a:p>
        </p:txBody>
      </p:sp>
      <p:sp>
        <p:nvSpPr>
          <p:cNvPr id="14" name="TextBox 10">
            <a:extLst>
              <a:ext uri="{FF2B5EF4-FFF2-40B4-BE49-F238E27FC236}">
                <a16:creationId xmlns:a16="http://schemas.microsoft.com/office/drawing/2014/main" id="{B18E5102-21A5-5D46-82B7-020D440B0DD4}"/>
              </a:ext>
            </a:extLst>
          </p:cNvPr>
          <p:cNvSpPr txBox="1">
            <a:spLocks noChangeArrowheads="1"/>
          </p:cNvSpPr>
          <p:nvPr/>
        </p:nvSpPr>
        <p:spPr bwMode="auto">
          <a:xfrm>
            <a:off x="1158240" y="4239044"/>
            <a:ext cx="3056013" cy="2769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0" tIns="45715" rIns="91430" bIns="45715">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hangingPunct="1">
              <a:spcBef>
                <a:spcPct val="0"/>
              </a:spcBef>
              <a:spcAft>
                <a:spcPct val="0"/>
              </a:spcAft>
              <a:buClrTx/>
              <a:buSzTx/>
              <a:buFontTx/>
              <a:buNone/>
            </a:pPr>
            <a:r>
              <a:rPr lang="en-US" altLang="en-US" sz="1200" dirty="0">
                <a:cs typeface="Arial" panose="020B0604020202020204" pitchFamily="34" charset="0"/>
              </a:rPr>
              <a:t>Finding alternative/ green energy sources</a:t>
            </a:r>
          </a:p>
        </p:txBody>
      </p:sp>
      <p:sp>
        <p:nvSpPr>
          <p:cNvPr id="15" name="TextBox 11">
            <a:extLst>
              <a:ext uri="{FF2B5EF4-FFF2-40B4-BE49-F238E27FC236}">
                <a16:creationId xmlns:a16="http://schemas.microsoft.com/office/drawing/2014/main" id="{57D333F9-42C6-3D42-8897-62BDCA36C5C6}"/>
              </a:ext>
            </a:extLst>
          </p:cNvPr>
          <p:cNvSpPr txBox="1">
            <a:spLocks noChangeArrowheads="1"/>
          </p:cNvSpPr>
          <p:nvPr/>
        </p:nvSpPr>
        <p:spPr bwMode="auto">
          <a:xfrm>
            <a:off x="4800600" y="2382109"/>
            <a:ext cx="2855741" cy="2769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0" tIns="45715" rIns="91430" bIns="45715">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hangingPunct="1">
              <a:spcBef>
                <a:spcPct val="0"/>
              </a:spcBef>
              <a:spcAft>
                <a:spcPct val="0"/>
              </a:spcAft>
              <a:buClrTx/>
              <a:buSzTx/>
              <a:buFontTx/>
              <a:buNone/>
            </a:pPr>
            <a:r>
              <a:rPr lang="en-US" altLang="en-US" sz="1200" dirty="0">
                <a:cs typeface="Arial" panose="020B0604020202020204" pitchFamily="34" charset="0"/>
              </a:rPr>
              <a:t>Predicting the impact of climate change</a:t>
            </a:r>
          </a:p>
        </p:txBody>
      </p:sp>
      <p:pic>
        <p:nvPicPr>
          <p:cNvPr id="16" name="Content Placeholder 13">
            <a:extLst>
              <a:ext uri="{FF2B5EF4-FFF2-40B4-BE49-F238E27FC236}">
                <a16:creationId xmlns:a16="http://schemas.microsoft.com/office/drawing/2014/main" id="{5F853498-A10B-6A42-9875-6F1E8AA9A998}"/>
              </a:ext>
            </a:extLst>
          </p:cNvPr>
          <p:cNvPicPr>
            <a:picLocks noChangeAspect="1"/>
          </p:cNvPicPr>
          <p:nvPr/>
        </p:nvPicPr>
        <p:blipFill>
          <a:blip r:embed="rId6"/>
          <a:srcRect/>
          <a:stretch/>
        </p:blipFill>
        <p:spPr>
          <a:xfrm>
            <a:off x="5316757" y="2760926"/>
            <a:ext cx="1719595" cy="1485295"/>
          </a:xfrm>
          <a:prstGeom prst="rect">
            <a:avLst/>
          </a:prstGeom>
          <a:noFill/>
          <a:ln>
            <a:noFill/>
          </a:ln>
        </p:spPr>
      </p:pic>
      <p:sp>
        <p:nvSpPr>
          <p:cNvPr id="17" name="TextBox 14">
            <a:extLst>
              <a:ext uri="{FF2B5EF4-FFF2-40B4-BE49-F238E27FC236}">
                <a16:creationId xmlns:a16="http://schemas.microsoft.com/office/drawing/2014/main" id="{051A0B74-45CA-A449-990E-400E10228D89}"/>
              </a:ext>
            </a:extLst>
          </p:cNvPr>
          <p:cNvSpPr txBox="1">
            <a:spLocks noChangeArrowheads="1"/>
          </p:cNvSpPr>
          <p:nvPr/>
        </p:nvSpPr>
        <p:spPr bwMode="auto">
          <a:xfrm>
            <a:off x="4969866" y="4204922"/>
            <a:ext cx="2413375" cy="461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0" tIns="45715" rIns="91430" bIns="45715">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hangingPunct="1">
              <a:spcBef>
                <a:spcPct val="0"/>
              </a:spcBef>
              <a:spcAft>
                <a:spcPct val="0"/>
              </a:spcAft>
              <a:buClrTx/>
              <a:buSzTx/>
              <a:buFontTx/>
              <a:buNone/>
            </a:pPr>
            <a:r>
              <a:rPr lang="en-US" altLang="en-US" sz="1200" dirty="0">
                <a:cs typeface="Arial" panose="020B0604020202020204" pitchFamily="34" charset="0"/>
              </a:rPr>
              <a:t>Reducing hunger and poverty by </a:t>
            </a:r>
          </a:p>
          <a:p>
            <a:pPr hangingPunct="1">
              <a:spcBef>
                <a:spcPct val="0"/>
              </a:spcBef>
              <a:spcAft>
                <a:spcPct val="0"/>
              </a:spcAft>
              <a:buClrTx/>
              <a:buSzTx/>
              <a:buFontTx/>
              <a:buNone/>
            </a:pPr>
            <a:r>
              <a:rPr lang="en-US" altLang="en-US" sz="1200" dirty="0">
                <a:cs typeface="Arial" panose="020B0604020202020204" pitchFamily="34" charset="0"/>
              </a:rPr>
              <a:t>increasing agriculture production</a:t>
            </a:r>
          </a:p>
        </p:txBody>
      </p:sp>
    </p:spTree>
    <p:extLst>
      <p:ext uri="{BB962C8B-B14F-4D97-AF65-F5344CB8AC3E}">
        <p14:creationId xmlns:p14="http://schemas.microsoft.com/office/powerpoint/2010/main" val="18315988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0AEAFE38-A4F3-CB41-9B95-A80CA433B0AA}"/>
              </a:ext>
            </a:extLst>
          </p:cNvPr>
          <p:cNvPicPr>
            <a:picLocks noChangeAspect="1"/>
          </p:cNvPicPr>
          <p:nvPr/>
        </p:nvPicPr>
        <p:blipFill>
          <a:blip r:embed="rId3"/>
          <a:stretch>
            <a:fillRect/>
          </a:stretch>
        </p:blipFill>
        <p:spPr>
          <a:xfrm>
            <a:off x="5928709" y="741832"/>
            <a:ext cx="3215291" cy="2591918"/>
          </a:xfrm>
          <a:prstGeom prst="rect">
            <a:avLst/>
          </a:prstGeom>
        </p:spPr>
      </p:pic>
      <p:sp>
        <p:nvSpPr>
          <p:cNvPr id="10" name="Title 1"/>
          <p:cNvSpPr>
            <a:spLocks noGrp="1"/>
          </p:cNvSpPr>
          <p:nvPr>
            <p:ph type="title"/>
          </p:nvPr>
        </p:nvSpPr>
        <p:spPr/>
        <p:txBody>
          <a:bodyPr>
            <a:noAutofit/>
          </a:bodyPr>
          <a:lstStyle/>
          <a:p>
            <a:pPr>
              <a:buNone/>
            </a:pPr>
            <a:r>
              <a:rPr lang="en-GB" sz="2000" dirty="0"/>
              <a:t>6) Why is it called “Data Mining”?</a:t>
            </a:r>
            <a:endParaRPr lang="en-US" sz="2000" dirty="0"/>
          </a:p>
        </p:txBody>
      </p:sp>
      <p:sp>
        <p:nvSpPr>
          <p:cNvPr id="5" name="Text Placeholder 2">
            <a:extLst>
              <a:ext uri="{FF2B5EF4-FFF2-40B4-BE49-F238E27FC236}">
                <a16:creationId xmlns:a16="http://schemas.microsoft.com/office/drawing/2014/main" id="{0EBDA3F4-5AF8-AD4E-A14C-EF1519442FFF}"/>
              </a:ext>
            </a:extLst>
          </p:cNvPr>
          <p:cNvSpPr txBox="1">
            <a:spLocks/>
          </p:cNvSpPr>
          <p:nvPr/>
        </p:nvSpPr>
        <p:spPr>
          <a:xfrm>
            <a:off x="255299" y="895349"/>
            <a:ext cx="6755101" cy="3883969"/>
          </a:xfrm>
          <a:prstGeom prst="rect">
            <a:avLst/>
          </a:prstGeom>
          <a:noFill/>
          <a:ln>
            <a:noFill/>
          </a:ln>
        </p:spPr>
        <p:txBody>
          <a:bodyPr vert="horz" lIns="91425" tIns="91425" rIns="91425" bIns="91425" rtlCol="0" anchor="t" anchorCtr="0">
            <a:noAutofit/>
          </a:bodyPr>
          <a:lstStyle>
            <a:lvl1pPr marL="171450" indent="-171450" algn="l" defTabSz="685800" rtl="0" eaLnBrk="1" latinLnBrk="0" hangingPunct="1">
              <a:lnSpc>
                <a:spcPct val="90000"/>
              </a:lnSpc>
              <a:spcBef>
                <a:spcPts val="0"/>
              </a:spcBef>
              <a:buFont typeface="Arial" panose="020B0604020202020204" pitchFamily="34" charset="0"/>
              <a:buChar char="•"/>
              <a:defRPr sz="2100" kern="1200">
                <a:solidFill>
                  <a:schemeClr val="tx1"/>
                </a:solidFill>
                <a:latin typeface="Roboto Condensed Light" panose="02000000000000000000" pitchFamily="2" charset="0"/>
                <a:ea typeface="Roboto Condensed Light" panose="02000000000000000000" pitchFamily="2" charset="0"/>
                <a:cs typeface="+mn-cs"/>
              </a:defRPr>
            </a:lvl1pPr>
            <a:lvl2pPr marL="514350" indent="-171450" algn="l" defTabSz="6858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0"/>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0"/>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0"/>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0"/>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0"/>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0"/>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0"/>
              </a:spcBef>
              <a:buFont typeface="Arial" panose="020B0604020202020204" pitchFamily="34" charset="0"/>
              <a:buChar char="•"/>
              <a:defRPr sz="1350" kern="1200">
                <a:solidFill>
                  <a:schemeClr val="tx1"/>
                </a:solidFill>
                <a:latin typeface="+mn-lt"/>
                <a:ea typeface="+mn-ea"/>
                <a:cs typeface="+mn-cs"/>
              </a:defRPr>
            </a:lvl9pPr>
          </a:lstStyle>
          <a:p>
            <a:pPr>
              <a:lnSpc>
                <a:spcPct val="150000"/>
              </a:lnSpc>
            </a:pPr>
            <a:r>
              <a:rPr lang="en-GB" sz="1600" dirty="0">
                <a:latin typeface="Avenir Book" charset="0"/>
                <a:ea typeface="Avenir Book" charset="0"/>
                <a:cs typeface="Avenir Book" charset="0"/>
              </a:rPr>
              <a:t>The convergence of statistics, machine learning/AI,  pattern recognition and database systems</a:t>
            </a:r>
          </a:p>
          <a:p>
            <a:pPr>
              <a:lnSpc>
                <a:spcPct val="150000"/>
              </a:lnSpc>
            </a:pPr>
            <a:r>
              <a:rPr lang="en-GB" sz="1600" dirty="0">
                <a:latin typeface="Avenir Book" charset="0"/>
                <a:ea typeface="Avenir Book" charset="0"/>
                <a:cs typeface="Avenir Book" charset="0"/>
              </a:rPr>
              <a:t>Some statisticians have used the term “data mining” to mean unsavoury “data dredging”, “data snooping”’ or “fishing expedition”.</a:t>
            </a:r>
          </a:p>
          <a:p>
            <a:pPr>
              <a:lnSpc>
                <a:spcPct val="150000"/>
              </a:lnSpc>
            </a:pPr>
            <a:r>
              <a:rPr lang="en-GB" sz="1600" dirty="0">
                <a:latin typeface="Avenir Book" charset="0"/>
                <a:ea typeface="Avenir Book" charset="0"/>
                <a:cs typeface="Avenir Book" charset="0"/>
              </a:rPr>
              <a:t>Traditional techniques may be unsuitable due to data that is</a:t>
            </a:r>
          </a:p>
          <a:p>
            <a:pPr lvl="1">
              <a:lnSpc>
                <a:spcPct val="150000"/>
              </a:lnSpc>
              <a:buFont typeface="Courier New" panose="02070309020205020404" pitchFamily="49" charset="0"/>
              <a:buChar char="o"/>
            </a:pPr>
            <a:r>
              <a:rPr lang="en-GB" sz="1600" dirty="0">
                <a:latin typeface="Avenir Book" charset="0"/>
                <a:ea typeface="Avenir Book" charset="0"/>
                <a:cs typeface="Avenir Book" charset="0"/>
              </a:rPr>
              <a:t>Large-scale, High dimensional, Heterogeneous, Complex, Distributed</a:t>
            </a:r>
          </a:p>
          <a:p>
            <a:pPr marL="342900" lvl="1" indent="0">
              <a:lnSpc>
                <a:spcPct val="150000"/>
              </a:lnSpc>
              <a:buNone/>
            </a:pPr>
            <a:endParaRPr lang="en-GB" sz="1600" dirty="0">
              <a:latin typeface="Avenir Book" charset="0"/>
              <a:ea typeface="Avenir Book" charset="0"/>
              <a:cs typeface="Avenir Book" charset="0"/>
            </a:endParaRPr>
          </a:p>
          <a:p>
            <a:pPr>
              <a:lnSpc>
                <a:spcPct val="150000"/>
              </a:lnSpc>
            </a:pPr>
            <a:r>
              <a:rPr lang="en-GB" sz="1600" b="1" dirty="0">
                <a:latin typeface="Avenir Book" charset="0"/>
                <a:ea typeface="Avenir Book" charset="0"/>
                <a:cs typeface="Avenir Book" charset="0"/>
              </a:rPr>
              <a:t>The focus of DM is often prediction and not statistical inference.</a:t>
            </a:r>
          </a:p>
          <a:p>
            <a:pPr>
              <a:lnSpc>
                <a:spcPct val="150000"/>
              </a:lnSpc>
            </a:pPr>
            <a:r>
              <a:rPr lang="en-GB" sz="1600" b="1" i="1" dirty="0">
                <a:latin typeface="Avenir Book" charset="0"/>
                <a:ea typeface="Avenir Book" charset="0"/>
                <a:cs typeface="Avenir Book" charset="0"/>
              </a:rPr>
              <a:t>There is no firm distinction between DM and statistics.</a:t>
            </a:r>
          </a:p>
          <a:p>
            <a:pPr marL="0" indent="0">
              <a:lnSpc>
                <a:spcPct val="150000"/>
              </a:lnSpc>
              <a:buNone/>
            </a:pPr>
            <a:endParaRPr lang="en-GB" sz="1800" b="1" dirty="0">
              <a:latin typeface="Avenir Book" charset="0"/>
              <a:ea typeface="Avenir Book" charset="0"/>
              <a:cs typeface="Avenir Book" charset="0"/>
            </a:endParaRPr>
          </a:p>
        </p:txBody>
      </p:sp>
    </p:spTree>
    <p:extLst>
      <p:ext uri="{BB962C8B-B14F-4D97-AF65-F5344CB8AC3E}">
        <p14:creationId xmlns:p14="http://schemas.microsoft.com/office/powerpoint/2010/main" val="26268635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2">
            <a:extLst>
              <a:ext uri="{FF2B5EF4-FFF2-40B4-BE49-F238E27FC236}">
                <a16:creationId xmlns:a16="http://schemas.microsoft.com/office/drawing/2014/main" id="{EE7CE79E-300D-8442-8CE0-121FD1C7A179}"/>
              </a:ext>
            </a:extLst>
          </p:cNvPr>
          <p:cNvSpPr>
            <a:spLocks noGrp="1"/>
          </p:cNvSpPr>
          <p:nvPr>
            <p:ph type="body" idx="1"/>
          </p:nvPr>
        </p:nvSpPr>
        <p:spPr>
          <a:xfrm>
            <a:off x="255298" y="895350"/>
            <a:ext cx="8660101" cy="3657600"/>
          </a:xfrm>
        </p:spPr>
        <p:txBody>
          <a:bodyPr>
            <a:normAutofit/>
          </a:bodyPr>
          <a:lstStyle/>
          <a:p>
            <a:pPr marL="285750" lvl="1" indent="-285750">
              <a:lnSpc>
                <a:spcPct val="150000"/>
              </a:lnSpc>
            </a:pPr>
            <a:r>
              <a:rPr lang="en-US" sz="1600" dirty="0">
                <a:latin typeface="Avenir Book" charset="0"/>
                <a:ea typeface="Avenir Book" charset="0"/>
                <a:cs typeface="Avenir Book" charset="0"/>
              </a:rPr>
              <a:t>Data mining is an integral part of knowledge discovery in databases (KDD)</a:t>
            </a:r>
          </a:p>
          <a:p>
            <a:pPr marL="285750" lvl="1" indent="-285750">
              <a:lnSpc>
                <a:spcPct val="150000"/>
              </a:lnSpc>
            </a:pPr>
            <a:r>
              <a:rPr lang="en-US" sz="1600" dirty="0">
                <a:latin typeface="Avenir Book"/>
                <a:ea typeface="Avenir Book" charset="0"/>
                <a:cs typeface="Avenir Book" charset="0"/>
              </a:rPr>
              <a:t>The process of KKD consists of a series of transformation steps, from data preprocessing to postprocessing.</a:t>
            </a:r>
            <a:endParaRPr lang="en-US" sz="1600" b="1" dirty="0">
              <a:latin typeface="Avenir Book"/>
              <a:ea typeface="Avenir Book" charset="0"/>
              <a:cs typeface="Avenir Book" charset="0"/>
            </a:endParaRPr>
          </a:p>
          <a:p>
            <a:pPr marL="0" lvl="1" indent="0">
              <a:lnSpc>
                <a:spcPct val="150000"/>
              </a:lnSpc>
              <a:buNone/>
            </a:pPr>
            <a:endParaRPr lang="en-GB" sz="1500" dirty="0">
              <a:latin typeface="Avenir Book" charset="0"/>
              <a:ea typeface="Avenir Book" charset="0"/>
              <a:cs typeface="Avenir Book" charset="0"/>
            </a:endParaRPr>
          </a:p>
        </p:txBody>
      </p:sp>
      <p:sp>
        <p:nvSpPr>
          <p:cNvPr id="10" name="Title 1"/>
          <p:cNvSpPr>
            <a:spLocks noGrp="1"/>
          </p:cNvSpPr>
          <p:nvPr>
            <p:ph type="title"/>
          </p:nvPr>
        </p:nvSpPr>
        <p:spPr/>
        <p:txBody>
          <a:bodyPr>
            <a:noAutofit/>
          </a:bodyPr>
          <a:lstStyle/>
          <a:p>
            <a:r>
              <a:rPr lang="en-GB" sz="2000" dirty="0"/>
              <a:t>6.I) Data Mining and Knowledge Discovery</a:t>
            </a:r>
            <a:endParaRPr lang="en-US" sz="2000" dirty="0"/>
          </a:p>
        </p:txBody>
      </p:sp>
      <p:pic>
        <p:nvPicPr>
          <p:cNvPr id="4" name="Picture 8">
            <a:extLst>
              <a:ext uri="{FF2B5EF4-FFF2-40B4-BE49-F238E27FC236}">
                <a16:creationId xmlns:a16="http://schemas.microsoft.com/office/drawing/2014/main" id="{65F4D0A2-843C-B246-9C07-0874D0C93A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6856" y="2388941"/>
            <a:ext cx="5853791" cy="18062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2" name="TextBox 1">
            <a:extLst>
              <a:ext uri="{FF2B5EF4-FFF2-40B4-BE49-F238E27FC236}">
                <a16:creationId xmlns:a16="http://schemas.microsoft.com/office/drawing/2014/main" id="{CDDB1534-A33B-B040-B4D0-AD124349D811}"/>
              </a:ext>
            </a:extLst>
          </p:cNvPr>
          <p:cNvSpPr txBox="1"/>
          <p:nvPr/>
        </p:nvSpPr>
        <p:spPr>
          <a:xfrm>
            <a:off x="1828799" y="4270142"/>
            <a:ext cx="5219699" cy="307777"/>
          </a:xfrm>
          <a:prstGeom prst="rect">
            <a:avLst/>
          </a:prstGeom>
          <a:solidFill>
            <a:schemeClr val="accent1">
              <a:lumMod val="20000"/>
              <a:lumOff val="80000"/>
            </a:schemeClr>
          </a:solidFill>
        </p:spPr>
        <p:txBody>
          <a:bodyPr wrap="none" rtlCol="0">
            <a:spAutoFit/>
          </a:bodyPr>
          <a:lstStyle/>
          <a:p>
            <a:r>
              <a:rPr lang="en-US" sz="1400" dirty="0">
                <a:latin typeface="Avenir Book" charset="0"/>
                <a:ea typeface="Avenir Book" charset="0"/>
                <a:cs typeface="Avenir Book" charset="0"/>
              </a:rPr>
              <a:t>Fig. 1: the process of knowledge discovery in databases (KDD).</a:t>
            </a:r>
          </a:p>
        </p:txBody>
      </p:sp>
    </p:spTree>
    <p:extLst>
      <p:ext uri="{BB962C8B-B14F-4D97-AF65-F5344CB8AC3E}">
        <p14:creationId xmlns:p14="http://schemas.microsoft.com/office/powerpoint/2010/main" val="27595540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a:spLocks noGrp="1"/>
          </p:cNvSpPr>
          <p:nvPr>
            <p:ph type="title"/>
          </p:nvPr>
        </p:nvSpPr>
        <p:spPr/>
        <p:txBody>
          <a:bodyPr>
            <a:noAutofit/>
          </a:bodyPr>
          <a:lstStyle/>
          <a:p>
            <a:r>
              <a:rPr lang="en-GB" sz="2000" dirty="0"/>
              <a:t>6.I) Data Mining and Knowledge Discovery (Cont.)</a:t>
            </a:r>
            <a:endParaRPr lang="en-US" sz="2000" dirty="0"/>
          </a:p>
        </p:txBody>
      </p:sp>
      <p:sp>
        <p:nvSpPr>
          <p:cNvPr id="7" name="Text Placeholder 2"/>
          <p:cNvSpPr>
            <a:spLocks noGrp="1"/>
          </p:cNvSpPr>
          <p:nvPr>
            <p:ph type="body" idx="1"/>
          </p:nvPr>
        </p:nvSpPr>
        <p:spPr>
          <a:xfrm>
            <a:off x="255298" y="895350"/>
            <a:ext cx="8660101" cy="3657600"/>
          </a:xfrm>
        </p:spPr>
        <p:txBody>
          <a:bodyPr>
            <a:normAutofit/>
          </a:bodyPr>
          <a:lstStyle/>
          <a:p>
            <a:pPr marL="285750" lvl="1" indent="-285750">
              <a:lnSpc>
                <a:spcPct val="150000"/>
              </a:lnSpc>
            </a:pPr>
            <a:r>
              <a:rPr lang="en-US" sz="1600" b="1" dirty="0">
                <a:latin typeface="Avenir Book" charset="0"/>
                <a:ea typeface="Avenir Book" charset="0"/>
                <a:cs typeface="Avenir Book" charset="0"/>
              </a:rPr>
              <a:t>Preprocessing: </a:t>
            </a:r>
            <a:r>
              <a:rPr lang="en-US" sz="1400" dirty="0">
                <a:latin typeface="Avenir Book" charset="0"/>
                <a:ea typeface="Avenir Book" charset="0"/>
                <a:cs typeface="Avenir Book" charset="0"/>
              </a:rPr>
              <a:t>is to transform the raw data into an appropriate format for subsequent analysis.</a:t>
            </a:r>
          </a:p>
          <a:p>
            <a:pPr marL="628650" lvl="2" indent="-285750">
              <a:lnSpc>
                <a:spcPct val="150000"/>
              </a:lnSpc>
              <a:buFont typeface="Courier New" panose="02070309020205020404" pitchFamily="49" charset="0"/>
              <a:buChar char="o"/>
            </a:pPr>
            <a:r>
              <a:rPr lang="en-US" sz="1600" b="1" dirty="0">
                <a:latin typeface="Avenir Book" charset="0"/>
                <a:ea typeface="Avenir Book" charset="0"/>
                <a:cs typeface="Avenir Book" charset="0"/>
              </a:rPr>
              <a:t>Data Cleaning</a:t>
            </a:r>
            <a:r>
              <a:rPr lang="en-US" sz="1600" dirty="0">
                <a:latin typeface="Avenir Book" charset="0"/>
                <a:ea typeface="Avenir Book" charset="0"/>
                <a:cs typeface="Avenir Book" charset="0"/>
              </a:rPr>
              <a:t>: remove noise, duplicate observations and inconsistent data</a:t>
            </a:r>
          </a:p>
          <a:p>
            <a:pPr marL="628650" lvl="2" indent="-285750">
              <a:lnSpc>
                <a:spcPct val="150000"/>
              </a:lnSpc>
              <a:buFont typeface="Courier New" panose="02070309020205020404" pitchFamily="49" charset="0"/>
              <a:buChar char="o"/>
            </a:pPr>
            <a:r>
              <a:rPr lang="en-US" sz="1600" b="1" dirty="0">
                <a:latin typeface="Avenir Book" charset="0"/>
                <a:ea typeface="Avenir Book" charset="0"/>
                <a:cs typeface="Avenir Book" charset="0"/>
              </a:rPr>
              <a:t>Data integration</a:t>
            </a:r>
            <a:r>
              <a:rPr lang="en-US" sz="1600" dirty="0">
                <a:latin typeface="Avenir Book" charset="0"/>
                <a:ea typeface="Avenir Book" charset="0"/>
                <a:cs typeface="Avenir Book" charset="0"/>
              </a:rPr>
              <a:t>: combining the data from multiple data sources</a:t>
            </a:r>
          </a:p>
          <a:p>
            <a:pPr marL="628650" lvl="2" indent="-285750">
              <a:lnSpc>
                <a:spcPct val="150000"/>
              </a:lnSpc>
              <a:buFont typeface="Courier New" panose="02070309020205020404" pitchFamily="49" charset="0"/>
              <a:buChar char="o"/>
            </a:pPr>
            <a:r>
              <a:rPr lang="en-US" sz="1600" b="1" dirty="0">
                <a:latin typeface="Avenir Book" charset="0"/>
                <a:ea typeface="Avenir Book" charset="0"/>
                <a:cs typeface="Avenir Book" charset="0"/>
              </a:rPr>
              <a:t>Data selection</a:t>
            </a:r>
            <a:r>
              <a:rPr lang="en-US" sz="1600" dirty="0">
                <a:latin typeface="Avenir Book" charset="0"/>
                <a:ea typeface="Avenir Book" charset="0"/>
                <a:cs typeface="Avenir Book" charset="0"/>
              </a:rPr>
              <a:t>: data relevant to the analysis task are retrieved from the database.</a:t>
            </a:r>
          </a:p>
          <a:p>
            <a:pPr marL="628650" lvl="2" indent="-285750">
              <a:lnSpc>
                <a:spcPct val="150000"/>
              </a:lnSpc>
              <a:buFont typeface="Courier New" panose="02070309020205020404" pitchFamily="49" charset="0"/>
              <a:buChar char="o"/>
            </a:pPr>
            <a:r>
              <a:rPr lang="en-US" sz="1600" b="1" dirty="0">
                <a:latin typeface="Avenir Book" charset="0"/>
                <a:ea typeface="Avenir Book" charset="0"/>
                <a:cs typeface="Avenir Book" charset="0"/>
              </a:rPr>
              <a:t>Data transformation</a:t>
            </a:r>
            <a:r>
              <a:rPr lang="en-US" sz="1600" dirty="0">
                <a:latin typeface="Avenir Book" charset="0"/>
                <a:ea typeface="Avenir Book" charset="0"/>
                <a:cs typeface="Avenir Book" charset="0"/>
              </a:rPr>
              <a:t>: data are transformed and consolidated into forms appropriate for mining by performing summary or aggregation operations.</a:t>
            </a:r>
          </a:p>
          <a:p>
            <a:pPr marL="285750" lvl="1" indent="-285750">
              <a:lnSpc>
                <a:spcPct val="150000"/>
              </a:lnSpc>
            </a:pPr>
            <a:r>
              <a:rPr lang="en-US" sz="1600" b="1" dirty="0">
                <a:latin typeface="Avenir Book" charset="0"/>
                <a:ea typeface="Avenir Book" charset="0"/>
                <a:cs typeface="Avenir Book" charset="0"/>
              </a:rPr>
              <a:t>Postprocessing:</a:t>
            </a:r>
          </a:p>
          <a:p>
            <a:pPr marL="628650" lvl="2" indent="-285750">
              <a:lnSpc>
                <a:spcPct val="150000"/>
              </a:lnSpc>
              <a:buFont typeface="Courier New" panose="02070309020205020404" pitchFamily="49" charset="0"/>
              <a:buChar char="o"/>
            </a:pPr>
            <a:r>
              <a:rPr lang="en-US" sz="1600" b="1" dirty="0">
                <a:latin typeface="Avenir Book" charset="0"/>
                <a:ea typeface="Avenir Book" charset="0"/>
                <a:cs typeface="Avenir Book" charset="0"/>
              </a:rPr>
              <a:t>Pattern Evaluation</a:t>
            </a:r>
            <a:r>
              <a:rPr lang="en-US" sz="1600" dirty="0">
                <a:latin typeface="Avenir Book" charset="0"/>
                <a:ea typeface="Avenir Book" charset="0"/>
                <a:cs typeface="Avenir Book" charset="0"/>
              </a:rPr>
              <a:t>: to eliminate spurious data mining result</a:t>
            </a:r>
          </a:p>
          <a:p>
            <a:pPr marL="628650" lvl="2" indent="-285750">
              <a:lnSpc>
                <a:spcPct val="150000"/>
              </a:lnSpc>
              <a:buFont typeface="Courier New" panose="02070309020205020404" pitchFamily="49" charset="0"/>
              <a:buChar char="o"/>
            </a:pPr>
            <a:r>
              <a:rPr lang="en-US" sz="1600" b="1" dirty="0">
                <a:latin typeface="Avenir Book" charset="0"/>
                <a:ea typeface="Avenir Book" charset="0"/>
                <a:cs typeface="Avenir Book" charset="0"/>
              </a:rPr>
              <a:t>Knowledge presentation</a:t>
            </a:r>
            <a:r>
              <a:rPr lang="en-US" sz="1600" dirty="0">
                <a:latin typeface="Avenir Book" charset="0"/>
                <a:ea typeface="Avenir Book" charset="0"/>
                <a:cs typeface="Avenir Book" charset="0"/>
              </a:rPr>
              <a:t>: using visualization and knowledge representation techniques</a:t>
            </a:r>
          </a:p>
          <a:p>
            <a:pPr marL="285750" lvl="1" indent="-285750">
              <a:lnSpc>
                <a:spcPct val="150000"/>
              </a:lnSpc>
              <a:buFont typeface="Courier New" panose="02070309020205020404" pitchFamily="49" charset="0"/>
              <a:buChar char="o"/>
            </a:pPr>
            <a:endParaRPr lang="en-US" sz="1600" b="1" i="1" dirty="0">
              <a:solidFill>
                <a:schemeClr val="bg1">
                  <a:lumMod val="50000"/>
                </a:schemeClr>
              </a:solidFill>
              <a:latin typeface="Avenir Book" charset="0"/>
              <a:ea typeface="Avenir Book" charset="0"/>
              <a:cs typeface="Avenir Book" charset="0"/>
            </a:endParaRPr>
          </a:p>
          <a:p>
            <a:pPr marL="0" lvl="1" indent="0">
              <a:lnSpc>
                <a:spcPct val="150000"/>
              </a:lnSpc>
              <a:buNone/>
            </a:pPr>
            <a:endParaRPr lang="en-US" sz="1600" b="1" dirty="0">
              <a:latin typeface="Avenir Book" charset="0"/>
              <a:ea typeface="Avenir Book" charset="0"/>
              <a:cs typeface="Avenir Book" charset="0"/>
            </a:endParaRPr>
          </a:p>
          <a:p>
            <a:pPr marL="0" lvl="1" indent="0">
              <a:lnSpc>
                <a:spcPct val="150000"/>
              </a:lnSpc>
              <a:buNone/>
            </a:pPr>
            <a:endParaRPr lang="en-GB" sz="1500" dirty="0">
              <a:latin typeface="Avenir Book" charset="0"/>
              <a:ea typeface="Avenir Book" charset="0"/>
              <a:cs typeface="Avenir Book" charset="0"/>
            </a:endParaRPr>
          </a:p>
        </p:txBody>
      </p:sp>
    </p:spTree>
    <p:extLst>
      <p:ext uri="{BB962C8B-B14F-4D97-AF65-F5344CB8AC3E}">
        <p14:creationId xmlns:p14="http://schemas.microsoft.com/office/powerpoint/2010/main" val="7761304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a:spLocks noGrp="1"/>
          </p:cNvSpPr>
          <p:nvPr>
            <p:ph type="title"/>
          </p:nvPr>
        </p:nvSpPr>
        <p:spPr/>
        <p:txBody>
          <a:bodyPr>
            <a:noAutofit/>
          </a:bodyPr>
          <a:lstStyle/>
          <a:p>
            <a:pPr>
              <a:buNone/>
            </a:pPr>
            <a:r>
              <a:rPr lang="en-US" sz="2000" dirty="0"/>
              <a:t>7) Data Mining Tasks</a:t>
            </a:r>
            <a:endParaRPr lang="en-US" sz="2200" dirty="0"/>
          </a:p>
        </p:txBody>
      </p:sp>
      <p:sp>
        <p:nvSpPr>
          <p:cNvPr id="5" name="Text Placeholder 2">
            <a:extLst>
              <a:ext uri="{FF2B5EF4-FFF2-40B4-BE49-F238E27FC236}">
                <a16:creationId xmlns:a16="http://schemas.microsoft.com/office/drawing/2014/main" id="{0EBDA3F4-5AF8-AD4E-A14C-EF1519442FFF}"/>
              </a:ext>
            </a:extLst>
          </p:cNvPr>
          <p:cNvSpPr txBox="1">
            <a:spLocks/>
          </p:cNvSpPr>
          <p:nvPr/>
        </p:nvSpPr>
        <p:spPr>
          <a:xfrm>
            <a:off x="255299" y="895349"/>
            <a:ext cx="8507701" cy="3883969"/>
          </a:xfrm>
          <a:prstGeom prst="rect">
            <a:avLst/>
          </a:prstGeom>
          <a:noFill/>
          <a:ln>
            <a:noFill/>
          </a:ln>
        </p:spPr>
        <p:txBody>
          <a:bodyPr vert="horz" lIns="91425" tIns="91425" rIns="91425" bIns="91425" rtlCol="0" anchor="t" anchorCtr="0">
            <a:noAutofit/>
          </a:bodyPr>
          <a:lstStyle>
            <a:lvl1pPr marL="171450" indent="-171450" algn="l" defTabSz="685800" rtl="0" eaLnBrk="1" latinLnBrk="0" hangingPunct="1">
              <a:lnSpc>
                <a:spcPct val="90000"/>
              </a:lnSpc>
              <a:spcBef>
                <a:spcPts val="0"/>
              </a:spcBef>
              <a:buFont typeface="Arial" panose="020B0604020202020204" pitchFamily="34" charset="0"/>
              <a:buChar char="•"/>
              <a:defRPr sz="2100" kern="1200">
                <a:solidFill>
                  <a:schemeClr val="tx1"/>
                </a:solidFill>
                <a:latin typeface="Roboto Condensed Light" panose="02000000000000000000" pitchFamily="2" charset="0"/>
                <a:ea typeface="Roboto Condensed Light" panose="02000000000000000000" pitchFamily="2" charset="0"/>
                <a:cs typeface="+mn-cs"/>
              </a:defRPr>
            </a:lvl1pPr>
            <a:lvl2pPr marL="514350" indent="-171450" algn="l" defTabSz="6858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0"/>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0"/>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0"/>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0"/>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0"/>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0"/>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0"/>
              </a:spcBef>
              <a:buFont typeface="Arial" panose="020B0604020202020204" pitchFamily="34" charset="0"/>
              <a:buChar char="•"/>
              <a:defRPr sz="1350" kern="1200">
                <a:solidFill>
                  <a:schemeClr val="tx1"/>
                </a:solidFill>
                <a:latin typeface="+mn-lt"/>
                <a:ea typeface="+mn-ea"/>
                <a:cs typeface="+mn-cs"/>
              </a:defRPr>
            </a:lvl9pPr>
          </a:lstStyle>
          <a:p>
            <a:pPr>
              <a:lnSpc>
                <a:spcPct val="150000"/>
              </a:lnSpc>
            </a:pPr>
            <a:r>
              <a:rPr lang="en-GB" sz="1600" b="1" dirty="0">
                <a:latin typeface="Avenir Book" charset="0"/>
                <a:ea typeface="Avenir Book" charset="0"/>
                <a:cs typeface="Avenir Book" charset="0"/>
              </a:rPr>
              <a:t>Broadly divided into two major categories</a:t>
            </a:r>
            <a:endParaRPr lang="en-GB" sz="1800" b="1" dirty="0">
              <a:latin typeface="Avenir Book" charset="0"/>
              <a:ea typeface="Avenir Book" charset="0"/>
              <a:cs typeface="Avenir Book" charset="0"/>
            </a:endParaRPr>
          </a:p>
          <a:p>
            <a:pPr marL="742950" lvl="1" indent="-400050">
              <a:lnSpc>
                <a:spcPct val="150000"/>
              </a:lnSpc>
              <a:buFont typeface="+mj-lt"/>
              <a:buAutoNum type="romanUcPeriod"/>
            </a:pPr>
            <a:r>
              <a:rPr lang="en-GB" sz="1600" b="1" dirty="0">
                <a:latin typeface="Avenir Book" charset="0"/>
                <a:ea typeface="Avenir Book" charset="0"/>
                <a:cs typeface="Avenir Book" charset="0"/>
              </a:rPr>
              <a:t>Predictive tasks</a:t>
            </a:r>
          </a:p>
          <a:p>
            <a:pPr lvl="2">
              <a:lnSpc>
                <a:spcPct val="150000"/>
              </a:lnSpc>
              <a:buFont typeface="Courier New" panose="02070309020205020404" pitchFamily="49" charset="0"/>
              <a:buChar char="o"/>
            </a:pPr>
            <a:r>
              <a:rPr lang="en-GB" sz="1400" dirty="0">
                <a:latin typeface="Avenir Book" charset="0"/>
                <a:ea typeface="Avenir Book" charset="0"/>
                <a:cs typeface="Avenir Book" charset="0"/>
              </a:rPr>
              <a:t>Use some attributes to predict unknown or future values of other attributes.</a:t>
            </a:r>
          </a:p>
          <a:p>
            <a:pPr marL="742950" lvl="1" indent="-400050">
              <a:lnSpc>
                <a:spcPct val="150000"/>
              </a:lnSpc>
              <a:buFont typeface="+mj-lt"/>
              <a:buAutoNum type="romanUcPeriod"/>
            </a:pPr>
            <a:r>
              <a:rPr lang="en-GB" sz="1600" b="1" dirty="0">
                <a:latin typeface="Avenir Book" charset="0"/>
                <a:ea typeface="Avenir Book" charset="0"/>
                <a:cs typeface="Avenir Book" charset="0"/>
              </a:rPr>
              <a:t>Descriptive tasks</a:t>
            </a:r>
          </a:p>
          <a:p>
            <a:pPr lvl="2">
              <a:lnSpc>
                <a:spcPct val="150000"/>
              </a:lnSpc>
              <a:buFont typeface="Courier New" panose="02070309020205020404" pitchFamily="49" charset="0"/>
              <a:buChar char="o"/>
            </a:pPr>
            <a:r>
              <a:rPr lang="en-GB" sz="1400" dirty="0">
                <a:latin typeface="Avenir Book" charset="0"/>
                <a:ea typeface="Avenir Book" charset="0"/>
                <a:cs typeface="Avenir Book" charset="0"/>
              </a:rPr>
              <a:t>Find human-interpretable patterns that describe the data.</a:t>
            </a:r>
          </a:p>
        </p:txBody>
      </p:sp>
    </p:spTree>
    <p:extLst>
      <p:ext uri="{BB962C8B-B14F-4D97-AF65-F5344CB8AC3E}">
        <p14:creationId xmlns:p14="http://schemas.microsoft.com/office/powerpoint/2010/main" val="26252619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a:spLocks noGrp="1"/>
          </p:cNvSpPr>
          <p:nvPr>
            <p:ph type="title"/>
          </p:nvPr>
        </p:nvSpPr>
        <p:spPr/>
        <p:txBody>
          <a:bodyPr>
            <a:noAutofit/>
          </a:bodyPr>
          <a:lstStyle/>
          <a:p>
            <a:pPr>
              <a:buNone/>
            </a:pPr>
            <a:r>
              <a:rPr lang="en-US" sz="2000" dirty="0"/>
              <a:t>7.I) Data Mining Tasks: Predictive tasks</a:t>
            </a:r>
            <a:endParaRPr lang="en-US" sz="2200" dirty="0"/>
          </a:p>
        </p:txBody>
      </p:sp>
      <p:sp>
        <p:nvSpPr>
          <p:cNvPr id="5" name="Text Placeholder 2">
            <a:extLst>
              <a:ext uri="{FF2B5EF4-FFF2-40B4-BE49-F238E27FC236}">
                <a16:creationId xmlns:a16="http://schemas.microsoft.com/office/drawing/2014/main" id="{0EBDA3F4-5AF8-AD4E-A14C-EF1519442FFF}"/>
              </a:ext>
            </a:extLst>
          </p:cNvPr>
          <p:cNvSpPr txBox="1">
            <a:spLocks/>
          </p:cNvSpPr>
          <p:nvPr/>
        </p:nvSpPr>
        <p:spPr>
          <a:xfrm>
            <a:off x="255299" y="895349"/>
            <a:ext cx="8507701" cy="3883969"/>
          </a:xfrm>
          <a:prstGeom prst="rect">
            <a:avLst/>
          </a:prstGeom>
          <a:noFill/>
          <a:ln>
            <a:noFill/>
          </a:ln>
        </p:spPr>
        <p:txBody>
          <a:bodyPr vert="horz" lIns="91425" tIns="91425" rIns="91425" bIns="91425" rtlCol="0" anchor="t" anchorCtr="0">
            <a:noAutofit/>
          </a:bodyPr>
          <a:lstStyle>
            <a:lvl1pPr marL="171450" indent="-171450" algn="l" defTabSz="685800" rtl="0" eaLnBrk="1" latinLnBrk="0" hangingPunct="1">
              <a:lnSpc>
                <a:spcPct val="90000"/>
              </a:lnSpc>
              <a:spcBef>
                <a:spcPts val="0"/>
              </a:spcBef>
              <a:buFont typeface="Arial" panose="020B0604020202020204" pitchFamily="34" charset="0"/>
              <a:buChar char="•"/>
              <a:defRPr sz="2100" kern="1200">
                <a:solidFill>
                  <a:schemeClr val="tx1"/>
                </a:solidFill>
                <a:latin typeface="Roboto Condensed Light" panose="02000000000000000000" pitchFamily="2" charset="0"/>
                <a:ea typeface="Roboto Condensed Light" panose="02000000000000000000" pitchFamily="2" charset="0"/>
                <a:cs typeface="+mn-cs"/>
              </a:defRPr>
            </a:lvl1pPr>
            <a:lvl2pPr marL="514350" indent="-171450" algn="l" defTabSz="6858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0"/>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0"/>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0"/>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0"/>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0"/>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0"/>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0"/>
              </a:spcBef>
              <a:buFont typeface="Arial" panose="020B0604020202020204" pitchFamily="34" charset="0"/>
              <a:buChar char="•"/>
              <a:defRPr sz="1350" kern="1200">
                <a:solidFill>
                  <a:schemeClr val="tx1"/>
                </a:solidFill>
                <a:latin typeface="+mn-lt"/>
                <a:ea typeface="+mn-ea"/>
                <a:cs typeface="+mn-cs"/>
              </a:defRPr>
            </a:lvl9pPr>
          </a:lstStyle>
          <a:p>
            <a:pPr>
              <a:lnSpc>
                <a:spcPct val="150000"/>
              </a:lnSpc>
            </a:pPr>
            <a:r>
              <a:rPr lang="en-GB" sz="1600" dirty="0">
                <a:latin typeface="Avenir Book" charset="0"/>
                <a:ea typeface="Avenir Book" charset="0"/>
                <a:cs typeface="Avenir Book" charset="0"/>
              </a:rPr>
              <a:t>There are Two types of Predictive Modelling tasks:</a:t>
            </a:r>
          </a:p>
          <a:p>
            <a:pPr marL="685800" lvl="1" indent="-342900">
              <a:lnSpc>
                <a:spcPct val="150000"/>
              </a:lnSpc>
              <a:buFont typeface="+mj-lt"/>
              <a:buAutoNum type="arabicParenR"/>
            </a:pPr>
            <a:r>
              <a:rPr lang="en-GB" sz="1600" b="1" dirty="0">
                <a:latin typeface="Avenir Book" charset="0"/>
                <a:ea typeface="Avenir Book" charset="0"/>
                <a:cs typeface="Avenir Book" charset="0"/>
              </a:rPr>
              <a:t>Classification: </a:t>
            </a:r>
            <a:r>
              <a:rPr lang="en-GB" sz="1600" dirty="0">
                <a:latin typeface="Avenir Book" charset="0"/>
                <a:ea typeface="Avenir Book" charset="0"/>
                <a:cs typeface="Avenir Book" charset="0"/>
              </a:rPr>
              <a:t>used for discrete target variables. For example, predicting whether a Web user will make a purchase at an online bookstore.</a:t>
            </a:r>
          </a:p>
          <a:p>
            <a:pPr marL="685800" lvl="1" indent="-342900">
              <a:lnSpc>
                <a:spcPct val="150000"/>
              </a:lnSpc>
              <a:buFont typeface="+mj-lt"/>
              <a:buAutoNum type="arabicParenR"/>
            </a:pPr>
            <a:r>
              <a:rPr lang="en-GB" sz="1600" b="1" dirty="0">
                <a:latin typeface="Avenir Book" charset="0"/>
                <a:ea typeface="Avenir Book" charset="0"/>
                <a:cs typeface="Avenir Book" charset="0"/>
              </a:rPr>
              <a:t>Regression: </a:t>
            </a:r>
            <a:r>
              <a:rPr lang="en-GB" sz="1600" dirty="0">
                <a:latin typeface="Avenir Book" charset="0"/>
                <a:ea typeface="Avenir Book" charset="0"/>
                <a:cs typeface="Avenir Book" charset="0"/>
              </a:rPr>
              <a:t>approximate a mapping function (f) from input variables (X) to a continuous output variable (y).</a:t>
            </a:r>
          </a:p>
          <a:p>
            <a:pPr marL="342900" lvl="1" indent="0">
              <a:lnSpc>
                <a:spcPct val="150000"/>
              </a:lnSpc>
              <a:buNone/>
            </a:pPr>
            <a:endParaRPr lang="en-GB" sz="1400" b="1" dirty="0">
              <a:latin typeface="Avenir Book" charset="0"/>
              <a:ea typeface="Avenir Book" charset="0"/>
              <a:cs typeface="Avenir Book" charset="0"/>
            </a:endParaRPr>
          </a:p>
          <a:p>
            <a:pPr marL="342900" lvl="1" indent="0">
              <a:lnSpc>
                <a:spcPct val="150000"/>
              </a:lnSpc>
              <a:buNone/>
            </a:pPr>
            <a:r>
              <a:rPr lang="en-GB" sz="1600" b="1" dirty="0">
                <a:latin typeface="Avenir Book" charset="0"/>
                <a:ea typeface="Avenir Book" charset="0"/>
                <a:cs typeface="Avenir Book" charset="0"/>
              </a:rPr>
              <a:t>The goal of both Classification and Regression is to learn a model that minimizes the error between the predicted and true value of the target variable.</a:t>
            </a:r>
          </a:p>
        </p:txBody>
      </p:sp>
    </p:spTree>
    <p:extLst>
      <p:ext uri="{BB962C8B-B14F-4D97-AF65-F5344CB8AC3E}">
        <p14:creationId xmlns:p14="http://schemas.microsoft.com/office/powerpoint/2010/main" val="18589200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a:spLocks noGrp="1"/>
          </p:cNvSpPr>
          <p:nvPr>
            <p:ph type="title"/>
          </p:nvPr>
        </p:nvSpPr>
        <p:spPr/>
        <p:txBody>
          <a:bodyPr>
            <a:noAutofit/>
          </a:bodyPr>
          <a:lstStyle/>
          <a:p>
            <a:pPr>
              <a:buNone/>
            </a:pPr>
            <a:r>
              <a:rPr lang="en-US" sz="2000" dirty="0"/>
              <a:t>7.II) Data Mining Tasks: Descriptive tasks</a:t>
            </a:r>
            <a:endParaRPr lang="en-US" sz="2200" dirty="0"/>
          </a:p>
        </p:txBody>
      </p:sp>
      <p:sp>
        <p:nvSpPr>
          <p:cNvPr id="5" name="Text Placeholder 2">
            <a:extLst>
              <a:ext uri="{FF2B5EF4-FFF2-40B4-BE49-F238E27FC236}">
                <a16:creationId xmlns:a16="http://schemas.microsoft.com/office/drawing/2014/main" id="{0EBDA3F4-5AF8-AD4E-A14C-EF1519442FFF}"/>
              </a:ext>
            </a:extLst>
          </p:cNvPr>
          <p:cNvSpPr txBox="1">
            <a:spLocks/>
          </p:cNvSpPr>
          <p:nvPr/>
        </p:nvSpPr>
        <p:spPr>
          <a:xfrm>
            <a:off x="255298" y="895349"/>
            <a:ext cx="8888701" cy="3883969"/>
          </a:xfrm>
          <a:prstGeom prst="rect">
            <a:avLst/>
          </a:prstGeom>
          <a:noFill/>
          <a:ln>
            <a:noFill/>
          </a:ln>
        </p:spPr>
        <p:txBody>
          <a:bodyPr vert="horz" lIns="91425" tIns="91425" rIns="91425" bIns="91425" rtlCol="0" anchor="t" anchorCtr="0">
            <a:noAutofit/>
          </a:bodyPr>
          <a:lstStyle>
            <a:lvl1pPr marL="171450" indent="-171450" algn="l" defTabSz="685800" rtl="0" eaLnBrk="1" latinLnBrk="0" hangingPunct="1">
              <a:lnSpc>
                <a:spcPct val="90000"/>
              </a:lnSpc>
              <a:spcBef>
                <a:spcPts val="0"/>
              </a:spcBef>
              <a:buFont typeface="Arial" panose="020B0604020202020204" pitchFamily="34" charset="0"/>
              <a:buChar char="•"/>
              <a:defRPr sz="2100" kern="1200">
                <a:solidFill>
                  <a:schemeClr val="tx1"/>
                </a:solidFill>
                <a:latin typeface="Roboto Condensed Light" panose="02000000000000000000" pitchFamily="2" charset="0"/>
                <a:ea typeface="Roboto Condensed Light" panose="02000000000000000000" pitchFamily="2" charset="0"/>
                <a:cs typeface="+mn-cs"/>
              </a:defRPr>
            </a:lvl1pPr>
            <a:lvl2pPr marL="514350" indent="-171450" algn="l" defTabSz="6858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0"/>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0"/>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0"/>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0"/>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0"/>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0"/>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0"/>
              </a:spcBef>
              <a:buFont typeface="Arial" panose="020B0604020202020204" pitchFamily="34" charset="0"/>
              <a:buChar char="•"/>
              <a:defRPr sz="1350" kern="1200">
                <a:solidFill>
                  <a:schemeClr val="tx1"/>
                </a:solidFill>
                <a:latin typeface="+mn-lt"/>
                <a:ea typeface="+mn-ea"/>
                <a:cs typeface="+mn-cs"/>
              </a:defRPr>
            </a:lvl9pPr>
          </a:lstStyle>
          <a:p>
            <a:pPr>
              <a:lnSpc>
                <a:spcPct val="150000"/>
              </a:lnSpc>
            </a:pPr>
            <a:r>
              <a:rPr lang="en-GB" sz="1600" dirty="0">
                <a:latin typeface="Avenir Book" charset="0"/>
                <a:ea typeface="Avenir Book" charset="0"/>
                <a:cs typeface="Avenir Book" charset="0"/>
              </a:rPr>
              <a:t>There are Three types of </a:t>
            </a:r>
            <a:r>
              <a:rPr lang="en-US" sz="1600" dirty="0"/>
              <a:t>Descriptive</a:t>
            </a:r>
            <a:r>
              <a:rPr lang="en-GB" sz="1600" dirty="0">
                <a:latin typeface="Avenir Book" charset="0"/>
                <a:ea typeface="Avenir Book" charset="0"/>
                <a:cs typeface="Avenir Book" charset="0"/>
              </a:rPr>
              <a:t> Modelling tasks:</a:t>
            </a:r>
          </a:p>
          <a:p>
            <a:pPr marL="685800" lvl="1" indent="-342900">
              <a:lnSpc>
                <a:spcPct val="150000"/>
              </a:lnSpc>
              <a:buFont typeface="+mj-lt"/>
              <a:buAutoNum type="arabicParenR"/>
            </a:pPr>
            <a:r>
              <a:rPr lang="en-GB" sz="1600" b="1" dirty="0">
                <a:latin typeface="Avenir Book" charset="0"/>
                <a:ea typeface="Avenir Book" charset="0"/>
                <a:cs typeface="Avenir Book" charset="0"/>
              </a:rPr>
              <a:t>Association Rule Discovery: </a:t>
            </a:r>
            <a:r>
              <a:rPr lang="en-GB" sz="1600" dirty="0">
                <a:latin typeface="Avenir Book" charset="0"/>
                <a:ea typeface="Avenir Book" charset="0"/>
                <a:cs typeface="Avenir Book" charset="0"/>
              </a:rPr>
              <a:t>is used to discover patterns that describe strongly associated features in the data. The patterns are typically represented in the form of association rules.</a:t>
            </a:r>
          </a:p>
          <a:p>
            <a:pPr marL="685800" lvl="1" indent="-342900">
              <a:lnSpc>
                <a:spcPct val="150000"/>
              </a:lnSpc>
              <a:buFont typeface="+mj-lt"/>
              <a:buAutoNum type="arabicParenR"/>
            </a:pPr>
            <a:r>
              <a:rPr lang="en-GB" sz="1600" b="1" dirty="0">
                <a:latin typeface="Avenir Book" charset="0"/>
                <a:ea typeface="Avenir Book" charset="0"/>
                <a:cs typeface="Avenir Book" charset="0"/>
              </a:rPr>
              <a:t>Cluster Analysis : </a:t>
            </a:r>
            <a:r>
              <a:rPr lang="en-GB" sz="1600" dirty="0">
                <a:latin typeface="Avenir Book" charset="0"/>
                <a:ea typeface="Avenir Book" charset="0"/>
                <a:cs typeface="Avenir Book" charset="0"/>
              </a:rPr>
              <a:t>seeks to find groups of closely related observations so that observations that belong to the same cluster are more similar to each other than observations that belong to other clusters. Clustering is the task of segmenting a heterogeneous population into more homogeneous subgroups or clusters.</a:t>
            </a:r>
          </a:p>
          <a:p>
            <a:pPr marL="685800" lvl="1" indent="-342900">
              <a:lnSpc>
                <a:spcPct val="150000"/>
              </a:lnSpc>
              <a:buFont typeface="+mj-lt"/>
              <a:buAutoNum type="arabicParenR"/>
            </a:pPr>
            <a:r>
              <a:rPr lang="en-GB" sz="1600" b="1" dirty="0">
                <a:latin typeface="Avenir Book" charset="0"/>
                <a:ea typeface="Avenir Book" charset="0"/>
                <a:cs typeface="Avenir Book" charset="0"/>
              </a:rPr>
              <a:t>Anomaly Detection:</a:t>
            </a:r>
            <a:r>
              <a:rPr lang="en-GB" sz="1600" dirty="0">
                <a:latin typeface="Avenir Book" charset="0"/>
                <a:ea typeface="Avenir Book" charset="0"/>
                <a:cs typeface="Avenir Book" charset="0"/>
              </a:rPr>
              <a:t> identify observations whose characteristics are significantly different from the rest of the data. Such observations are known as anomalies or outliers.</a:t>
            </a:r>
          </a:p>
          <a:p>
            <a:pPr marL="685800" lvl="1" indent="-342900">
              <a:lnSpc>
                <a:spcPct val="150000"/>
              </a:lnSpc>
              <a:buFont typeface="+mj-lt"/>
              <a:buAutoNum type="arabicParenR"/>
            </a:pPr>
            <a:endParaRPr lang="en-GB" sz="1600" dirty="0">
              <a:latin typeface="Avenir Book" charset="0"/>
              <a:ea typeface="Avenir Book" charset="0"/>
              <a:cs typeface="Avenir Book" charset="0"/>
            </a:endParaRPr>
          </a:p>
          <a:p>
            <a:pPr marL="685800" lvl="1" indent="-342900">
              <a:lnSpc>
                <a:spcPct val="150000"/>
              </a:lnSpc>
              <a:buFont typeface="+mj-lt"/>
              <a:buAutoNum type="arabicParenR"/>
            </a:pPr>
            <a:endParaRPr lang="en-GB" sz="1400" b="1" dirty="0">
              <a:latin typeface="Avenir Book" charset="0"/>
              <a:ea typeface="Avenir Book" charset="0"/>
              <a:cs typeface="Avenir Book" charset="0"/>
            </a:endParaRPr>
          </a:p>
        </p:txBody>
      </p:sp>
    </p:spTree>
    <p:extLst>
      <p:ext uri="{BB962C8B-B14F-4D97-AF65-F5344CB8AC3E}">
        <p14:creationId xmlns:p14="http://schemas.microsoft.com/office/powerpoint/2010/main" val="40715426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a:spLocks noGrp="1"/>
          </p:cNvSpPr>
          <p:nvPr>
            <p:ph type="title"/>
          </p:nvPr>
        </p:nvSpPr>
        <p:spPr/>
        <p:txBody>
          <a:bodyPr>
            <a:noAutofit/>
          </a:bodyPr>
          <a:lstStyle/>
          <a:p>
            <a:pPr>
              <a:buNone/>
            </a:pPr>
            <a:r>
              <a:rPr lang="en-US" sz="2000" dirty="0"/>
              <a:t>Examples of Data Mining Tasks</a:t>
            </a:r>
            <a:endParaRPr lang="en-US" sz="2200" dirty="0"/>
          </a:p>
        </p:txBody>
      </p:sp>
      <p:grpSp>
        <p:nvGrpSpPr>
          <p:cNvPr id="6" name="Group 5">
            <a:extLst>
              <a:ext uri="{FF2B5EF4-FFF2-40B4-BE49-F238E27FC236}">
                <a16:creationId xmlns:a16="http://schemas.microsoft.com/office/drawing/2014/main" id="{1F996AA0-7D4A-874E-AE6E-08995391946C}"/>
              </a:ext>
            </a:extLst>
          </p:cNvPr>
          <p:cNvGrpSpPr>
            <a:grpSpLocks/>
          </p:cNvGrpSpPr>
          <p:nvPr/>
        </p:nvGrpSpPr>
        <p:grpSpPr bwMode="auto">
          <a:xfrm>
            <a:off x="682326" y="866092"/>
            <a:ext cx="1022350" cy="980637"/>
            <a:chOff x="2160" y="2544"/>
            <a:chExt cx="1920" cy="1687"/>
          </a:xfrm>
        </p:grpSpPr>
        <p:sp>
          <p:nvSpPr>
            <p:cNvPr id="7" name="Line 6">
              <a:extLst>
                <a:ext uri="{FF2B5EF4-FFF2-40B4-BE49-F238E27FC236}">
                  <a16:creationId xmlns:a16="http://schemas.microsoft.com/office/drawing/2014/main" id="{10CA1D00-1C62-8745-89A7-ED235BF35ABD}"/>
                </a:ext>
              </a:extLst>
            </p:cNvPr>
            <p:cNvSpPr>
              <a:spLocks noChangeShapeType="1"/>
            </p:cNvSpPr>
            <p:nvPr/>
          </p:nvSpPr>
          <p:spPr bwMode="auto">
            <a:xfrm>
              <a:off x="2736" y="2544"/>
              <a:ext cx="0" cy="115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 name="Line 7">
              <a:extLst>
                <a:ext uri="{FF2B5EF4-FFF2-40B4-BE49-F238E27FC236}">
                  <a16:creationId xmlns:a16="http://schemas.microsoft.com/office/drawing/2014/main" id="{5CF94758-E1B8-5948-B3A4-52C5C9BCDDD5}"/>
                </a:ext>
              </a:extLst>
            </p:cNvPr>
            <p:cNvSpPr>
              <a:spLocks noChangeShapeType="1"/>
            </p:cNvSpPr>
            <p:nvPr/>
          </p:nvSpPr>
          <p:spPr bwMode="auto">
            <a:xfrm>
              <a:off x="2736" y="3696"/>
              <a:ext cx="134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 name="Freeform 8">
              <a:extLst>
                <a:ext uri="{FF2B5EF4-FFF2-40B4-BE49-F238E27FC236}">
                  <a16:creationId xmlns:a16="http://schemas.microsoft.com/office/drawing/2014/main" id="{9E6D7C0B-E82F-4C47-92B4-8CBBDF380C1C}"/>
                </a:ext>
              </a:extLst>
            </p:cNvPr>
            <p:cNvSpPr>
              <a:spLocks/>
            </p:cNvSpPr>
            <p:nvPr/>
          </p:nvSpPr>
          <p:spPr bwMode="auto">
            <a:xfrm>
              <a:off x="2226" y="3696"/>
              <a:ext cx="510" cy="535"/>
            </a:xfrm>
            <a:custGeom>
              <a:avLst/>
              <a:gdLst>
                <a:gd name="T0" fmla="*/ 510 w 510"/>
                <a:gd name="T1" fmla="*/ 0 h 535"/>
                <a:gd name="T2" fmla="*/ 0 w 510"/>
                <a:gd name="T3" fmla="*/ 535 h 535"/>
                <a:gd name="T4" fmla="*/ 0 60000 65536"/>
                <a:gd name="T5" fmla="*/ 0 60000 65536"/>
                <a:gd name="T6" fmla="*/ 0 w 510"/>
                <a:gd name="T7" fmla="*/ 0 h 535"/>
                <a:gd name="T8" fmla="*/ 510 w 510"/>
                <a:gd name="T9" fmla="*/ 535 h 535"/>
              </a:gdLst>
              <a:ahLst/>
              <a:cxnLst>
                <a:cxn ang="T4">
                  <a:pos x="T0" y="T1"/>
                </a:cxn>
                <a:cxn ang="T5">
                  <a:pos x="T2" y="T3"/>
                </a:cxn>
              </a:cxnLst>
              <a:rect l="T6" t="T7" r="T8" b="T9"/>
              <a:pathLst>
                <a:path w="510" h="535">
                  <a:moveTo>
                    <a:pt x="510" y="0"/>
                  </a:moveTo>
                  <a:lnTo>
                    <a:pt x="0" y="535"/>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utoShape 9">
              <a:extLst>
                <a:ext uri="{FF2B5EF4-FFF2-40B4-BE49-F238E27FC236}">
                  <a16:creationId xmlns:a16="http://schemas.microsoft.com/office/drawing/2014/main" id="{08FB8D23-1C3E-2640-BE54-993FDA65E0C6}"/>
                </a:ext>
              </a:extLst>
            </p:cNvPr>
            <p:cNvSpPr>
              <a:spLocks noChangeArrowheads="1"/>
            </p:cNvSpPr>
            <p:nvPr/>
          </p:nvSpPr>
          <p:spPr bwMode="auto">
            <a:xfrm>
              <a:off x="3264" y="2880"/>
              <a:ext cx="96" cy="96"/>
            </a:xfrm>
            <a:prstGeom prst="octagon">
              <a:avLst>
                <a:gd name="adj" fmla="val 29287"/>
              </a:avLst>
            </a:prstGeom>
            <a:solidFill>
              <a:schemeClr val="accent1"/>
            </a:solidFill>
            <a:ln w="9525">
              <a:solidFill>
                <a:schemeClr val="tx1"/>
              </a:solidFill>
              <a:miter lim="800000"/>
              <a:headEnd/>
              <a:tailEnd/>
            </a:ln>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0"/>
                </a:spcBef>
                <a:spcAft>
                  <a:spcPct val="0"/>
                </a:spcAft>
                <a:buClrTx/>
                <a:buSzTx/>
                <a:buFontTx/>
                <a:buNone/>
              </a:pPr>
              <a:endParaRPr lang="en-US" altLang="en-US" sz="1400"/>
            </a:p>
          </p:txBody>
        </p:sp>
        <p:sp>
          <p:nvSpPr>
            <p:cNvPr id="12" name="AutoShape 10">
              <a:extLst>
                <a:ext uri="{FF2B5EF4-FFF2-40B4-BE49-F238E27FC236}">
                  <a16:creationId xmlns:a16="http://schemas.microsoft.com/office/drawing/2014/main" id="{161E0B04-8B8A-EC47-BF89-8DC4CDF26A13}"/>
                </a:ext>
              </a:extLst>
            </p:cNvPr>
            <p:cNvSpPr>
              <a:spLocks noChangeArrowheads="1"/>
            </p:cNvSpPr>
            <p:nvPr/>
          </p:nvSpPr>
          <p:spPr bwMode="auto">
            <a:xfrm>
              <a:off x="3408" y="2880"/>
              <a:ext cx="96" cy="96"/>
            </a:xfrm>
            <a:prstGeom prst="octagon">
              <a:avLst>
                <a:gd name="adj" fmla="val 29287"/>
              </a:avLst>
            </a:prstGeom>
            <a:solidFill>
              <a:schemeClr val="accent1"/>
            </a:solidFill>
            <a:ln w="9525">
              <a:solidFill>
                <a:schemeClr val="tx1"/>
              </a:solidFill>
              <a:miter lim="800000"/>
              <a:headEnd/>
              <a:tailEnd/>
            </a:ln>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0"/>
                </a:spcBef>
                <a:spcAft>
                  <a:spcPct val="0"/>
                </a:spcAft>
                <a:buClrTx/>
                <a:buSzTx/>
                <a:buFontTx/>
                <a:buNone/>
              </a:pPr>
              <a:endParaRPr lang="en-US" altLang="en-US" sz="1400"/>
            </a:p>
          </p:txBody>
        </p:sp>
        <p:sp>
          <p:nvSpPr>
            <p:cNvPr id="13" name="AutoShape 11">
              <a:extLst>
                <a:ext uri="{FF2B5EF4-FFF2-40B4-BE49-F238E27FC236}">
                  <a16:creationId xmlns:a16="http://schemas.microsoft.com/office/drawing/2014/main" id="{2B5573F1-01D6-434F-BFCC-6A31A2AF0F25}"/>
                </a:ext>
              </a:extLst>
            </p:cNvPr>
            <p:cNvSpPr>
              <a:spLocks noChangeArrowheads="1"/>
            </p:cNvSpPr>
            <p:nvPr/>
          </p:nvSpPr>
          <p:spPr bwMode="auto">
            <a:xfrm>
              <a:off x="3360" y="2736"/>
              <a:ext cx="96" cy="96"/>
            </a:xfrm>
            <a:prstGeom prst="octagon">
              <a:avLst>
                <a:gd name="adj" fmla="val 29287"/>
              </a:avLst>
            </a:prstGeom>
            <a:solidFill>
              <a:schemeClr val="accent1"/>
            </a:solidFill>
            <a:ln w="9525">
              <a:solidFill>
                <a:schemeClr val="tx1"/>
              </a:solidFill>
              <a:miter lim="800000"/>
              <a:headEnd/>
              <a:tailEnd/>
            </a:ln>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0"/>
                </a:spcBef>
                <a:spcAft>
                  <a:spcPct val="0"/>
                </a:spcAft>
                <a:buClrTx/>
                <a:buSzTx/>
                <a:buFontTx/>
                <a:buNone/>
              </a:pPr>
              <a:endParaRPr lang="en-US" altLang="en-US" sz="1400"/>
            </a:p>
          </p:txBody>
        </p:sp>
        <p:sp>
          <p:nvSpPr>
            <p:cNvPr id="14" name="AutoShape 12">
              <a:extLst>
                <a:ext uri="{FF2B5EF4-FFF2-40B4-BE49-F238E27FC236}">
                  <a16:creationId xmlns:a16="http://schemas.microsoft.com/office/drawing/2014/main" id="{829F96D3-A779-5C49-9703-4A85C3EF5533}"/>
                </a:ext>
              </a:extLst>
            </p:cNvPr>
            <p:cNvSpPr>
              <a:spLocks noChangeArrowheads="1"/>
            </p:cNvSpPr>
            <p:nvPr/>
          </p:nvSpPr>
          <p:spPr bwMode="auto">
            <a:xfrm>
              <a:off x="3360" y="3024"/>
              <a:ext cx="96" cy="96"/>
            </a:xfrm>
            <a:prstGeom prst="octagon">
              <a:avLst>
                <a:gd name="adj" fmla="val 29287"/>
              </a:avLst>
            </a:prstGeom>
            <a:solidFill>
              <a:schemeClr val="accent1"/>
            </a:solidFill>
            <a:ln w="9525">
              <a:solidFill>
                <a:schemeClr val="tx1"/>
              </a:solidFill>
              <a:miter lim="800000"/>
              <a:headEnd/>
              <a:tailEnd/>
            </a:ln>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0"/>
                </a:spcBef>
                <a:spcAft>
                  <a:spcPct val="0"/>
                </a:spcAft>
                <a:buClrTx/>
                <a:buSzTx/>
                <a:buFontTx/>
                <a:buNone/>
              </a:pPr>
              <a:endParaRPr lang="en-US" altLang="en-US" sz="1400"/>
            </a:p>
          </p:txBody>
        </p:sp>
        <p:sp>
          <p:nvSpPr>
            <p:cNvPr id="15" name="AutoShape 13">
              <a:extLst>
                <a:ext uri="{FF2B5EF4-FFF2-40B4-BE49-F238E27FC236}">
                  <a16:creationId xmlns:a16="http://schemas.microsoft.com/office/drawing/2014/main" id="{E439FDCD-11B6-EE4D-B5E4-54542F563151}"/>
                </a:ext>
              </a:extLst>
            </p:cNvPr>
            <p:cNvSpPr>
              <a:spLocks noChangeArrowheads="1"/>
            </p:cNvSpPr>
            <p:nvPr/>
          </p:nvSpPr>
          <p:spPr bwMode="auto">
            <a:xfrm>
              <a:off x="3600" y="2880"/>
              <a:ext cx="96" cy="96"/>
            </a:xfrm>
            <a:prstGeom prst="octagon">
              <a:avLst>
                <a:gd name="adj" fmla="val 29287"/>
              </a:avLst>
            </a:prstGeom>
            <a:solidFill>
              <a:schemeClr val="accent1"/>
            </a:solidFill>
            <a:ln w="9525">
              <a:solidFill>
                <a:schemeClr val="tx1"/>
              </a:solidFill>
              <a:miter lim="800000"/>
              <a:headEnd/>
              <a:tailEnd/>
            </a:ln>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0"/>
                </a:spcBef>
                <a:spcAft>
                  <a:spcPct val="0"/>
                </a:spcAft>
                <a:buClrTx/>
                <a:buSzTx/>
                <a:buFontTx/>
                <a:buNone/>
              </a:pPr>
              <a:endParaRPr lang="en-US" altLang="en-US" sz="1400"/>
            </a:p>
          </p:txBody>
        </p:sp>
        <p:sp>
          <p:nvSpPr>
            <p:cNvPr id="16" name="AutoShape 14">
              <a:extLst>
                <a:ext uri="{FF2B5EF4-FFF2-40B4-BE49-F238E27FC236}">
                  <a16:creationId xmlns:a16="http://schemas.microsoft.com/office/drawing/2014/main" id="{07E29C78-A960-9B4E-AEB8-34CCEDF0AF35}"/>
                </a:ext>
              </a:extLst>
            </p:cNvPr>
            <p:cNvSpPr>
              <a:spLocks noChangeArrowheads="1"/>
            </p:cNvSpPr>
            <p:nvPr/>
          </p:nvSpPr>
          <p:spPr bwMode="auto">
            <a:xfrm>
              <a:off x="3504" y="2784"/>
              <a:ext cx="96" cy="96"/>
            </a:xfrm>
            <a:prstGeom prst="octagon">
              <a:avLst>
                <a:gd name="adj" fmla="val 29287"/>
              </a:avLst>
            </a:prstGeom>
            <a:solidFill>
              <a:schemeClr val="accent1"/>
            </a:solidFill>
            <a:ln w="9525">
              <a:solidFill>
                <a:schemeClr val="tx1"/>
              </a:solidFill>
              <a:miter lim="800000"/>
              <a:headEnd/>
              <a:tailEnd/>
            </a:ln>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0"/>
                </a:spcBef>
                <a:spcAft>
                  <a:spcPct val="0"/>
                </a:spcAft>
                <a:buClrTx/>
                <a:buSzTx/>
                <a:buFontTx/>
                <a:buNone/>
              </a:pPr>
              <a:endParaRPr lang="en-US" altLang="en-US" sz="1400"/>
            </a:p>
          </p:txBody>
        </p:sp>
        <p:sp>
          <p:nvSpPr>
            <p:cNvPr id="17" name="AutoShape 15">
              <a:extLst>
                <a:ext uri="{FF2B5EF4-FFF2-40B4-BE49-F238E27FC236}">
                  <a16:creationId xmlns:a16="http://schemas.microsoft.com/office/drawing/2014/main" id="{D7678575-7BE8-5E42-8BA2-47DF2DC88515}"/>
                </a:ext>
              </a:extLst>
            </p:cNvPr>
            <p:cNvSpPr>
              <a:spLocks noChangeArrowheads="1"/>
            </p:cNvSpPr>
            <p:nvPr/>
          </p:nvSpPr>
          <p:spPr bwMode="auto">
            <a:xfrm>
              <a:off x="3168" y="2736"/>
              <a:ext cx="96" cy="96"/>
            </a:xfrm>
            <a:prstGeom prst="octagon">
              <a:avLst>
                <a:gd name="adj" fmla="val 29287"/>
              </a:avLst>
            </a:prstGeom>
            <a:solidFill>
              <a:schemeClr val="accent1"/>
            </a:solidFill>
            <a:ln w="9525">
              <a:solidFill>
                <a:schemeClr val="tx1"/>
              </a:solidFill>
              <a:miter lim="800000"/>
              <a:headEnd/>
              <a:tailEnd/>
            </a:ln>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0"/>
                </a:spcBef>
                <a:spcAft>
                  <a:spcPct val="0"/>
                </a:spcAft>
                <a:buClrTx/>
                <a:buSzTx/>
                <a:buFontTx/>
                <a:buNone/>
              </a:pPr>
              <a:endParaRPr lang="en-US" altLang="en-US" sz="1400"/>
            </a:p>
          </p:txBody>
        </p:sp>
        <p:sp>
          <p:nvSpPr>
            <p:cNvPr id="18" name="AutoShape 16">
              <a:extLst>
                <a:ext uri="{FF2B5EF4-FFF2-40B4-BE49-F238E27FC236}">
                  <a16:creationId xmlns:a16="http://schemas.microsoft.com/office/drawing/2014/main" id="{3D5124FF-6170-C94B-A30C-E817E0AF9662}"/>
                </a:ext>
              </a:extLst>
            </p:cNvPr>
            <p:cNvSpPr>
              <a:spLocks noChangeArrowheads="1"/>
            </p:cNvSpPr>
            <p:nvPr/>
          </p:nvSpPr>
          <p:spPr bwMode="auto">
            <a:xfrm>
              <a:off x="3504" y="2976"/>
              <a:ext cx="96" cy="96"/>
            </a:xfrm>
            <a:prstGeom prst="octagon">
              <a:avLst>
                <a:gd name="adj" fmla="val 29287"/>
              </a:avLst>
            </a:prstGeom>
            <a:solidFill>
              <a:schemeClr val="accent1"/>
            </a:solidFill>
            <a:ln w="9525">
              <a:solidFill>
                <a:schemeClr val="tx1"/>
              </a:solidFill>
              <a:miter lim="800000"/>
              <a:headEnd/>
              <a:tailEnd/>
            </a:ln>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0"/>
                </a:spcBef>
                <a:spcAft>
                  <a:spcPct val="0"/>
                </a:spcAft>
                <a:buClrTx/>
                <a:buSzTx/>
                <a:buFontTx/>
                <a:buNone/>
              </a:pPr>
              <a:endParaRPr lang="en-US" altLang="en-US" sz="1400"/>
            </a:p>
          </p:txBody>
        </p:sp>
        <p:sp>
          <p:nvSpPr>
            <p:cNvPr id="19" name="AutoShape 17">
              <a:extLst>
                <a:ext uri="{FF2B5EF4-FFF2-40B4-BE49-F238E27FC236}">
                  <a16:creationId xmlns:a16="http://schemas.microsoft.com/office/drawing/2014/main" id="{BAFEF191-A7DC-DE41-AC67-1DA587961D74}"/>
                </a:ext>
              </a:extLst>
            </p:cNvPr>
            <p:cNvSpPr>
              <a:spLocks noChangeArrowheads="1"/>
            </p:cNvSpPr>
            <p:nvPr/>
          </p:nvSpPr>
          <p:spPr bwMode="auto">
            <a:xfrm>
              <a:off x="3168" y="2976"/>
              <a:ext cx="96" cy="96"/>
            </a:xfrm>
            <a:prstGeom prst="octagon">
              <a:avLst>
                <a:gd name="adj" fmla="val 29287"/>
              </a:avLst>
            </a:prstGeom>
            <a:solidFill>
              <a:schemeClr val="accent1"/>
            </a:solidFill>
            <a:ln w="9525">
              <a:solidFill>
                <a:schemeClr val="tx1"/>
              </a:solidFill>
              <a:miter lim="800000"/>
              <a:headEnd/>
              <a:tailEnd/>
            </a:ln>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0"/>
                </a:spcBef>
                <a:spcAft>
                  <a:spcPct val="0"/>
                </a:spcAft>
                <a:buClrTx/>
                <a:buSzTx/>
                <a:buFontTx/>
                <a:buNone/>
              </a:pPr>
              <a:endParaRPr lang="en-US" altLang="en-US" sz="1400"/>
            </a:p>
          </p:txBody>
        </p:sp>
        <p:sp>
          <p:nvSpPr>
            <p:cNvPr id="20" name="AutoShape 18">
              <a:extLst>
                <a:ext uri="{FF2B5EF4-FFF2-40B4-BE49-F238E27FC236}">
                  <a16:creationId xmlns:a16="http://schemas.microsoft.com/office/drawing/2014/main" id="{86689066-3E8F-BC47-93D8-C89CE2996A13}"/>
                </a:ext>
              </a:extLst>
            </p:cNvPr>
            <p:cNvSpPr>
              <a:spLocks noChangeArrowheads="1"/>
            </p:cNvSpPr>
            <p:nvPr/>
          </p:nvSpPr>
          <p:spPr bwMode="auto">
            <a:xfrm>
              <a:off x="2160" y="3264"/>
              <a:ext cx="96" cy="96"/>
            </a:xfrm>
            <a:prstGeom prst="octagon">
              <a:avLst>
                <a:gd name="adj" fmla="val 29287"/>
              </a:avLst>
            </a:prstGeom>
            <a:solidFill>
              <a:srgbClr val="FF0066"/>
            </a:solidFill>
            <a:ln w="9525">
              <a:solidFill>
                <a:schemeClr val="tx1"/>
              </a:solidFill>
              <a:miter lim="800000"/>
              <a:headEnd/>
              <a:tailEnd/>
            </a:ln>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0"/>
                </a:spcBef>
                <a:spcAft>
                  <a:spcPct val="0"/>
                </a:spcAft>
                <a:buClrTx/>
                <a:buSzTx/>
                <a:buFontTx/>
                <a:buNone/>
              </a:pPr>
              <a:endParaRPr lang="en-US" altLang="en-US" sz="1400"/>
            </a:p>
          </p:txBody>
        </p:sp>
        <p:sp>
          <p:nvSpPr>
            <p:cNvPr id="21" name="AutoShape 19">
              <a:extLst>
                <a:ext uri="{FF2B5EF4-FFF2-40B4-BE49-F238E27FC236}">
                  <a16:creationId xmlns:a16="http://schemas.microsoft.com/office/drawing/2014/main" id="{218195FE-269D-9545-ABF5-0AFF57AD3B00}"/>
                </a:ext>
              </a:extLst>
            </p:cNvPr>
            <p:cNvSpPr>
              <a:spLocks noChangeArrowheads="1"/>
            </p:cNvSpPr>
            <p:nvPr/>
          </p:nvSpPr>
          <p:spPr bwMode="auto">
            <a:xfrm>
              <a:off x="2304" y="3312"/>
              <a:ext cx="96" cy="96"/>
            </a:xfrm>
            <a:prstGeom prst="octagon">
              <a:avLst>
                <a:gd name="adj" fmla="val 29287"/>
              </a:avLst>
            </a:prstGeom>
            <a:solidFill>
              <a:srgbClr val="FF0066"/>
            </a:solidFill>
            <a:ln w="9525">
              <a:solidFill>
                <a:schemeClr val="tx1"/>
              </a:solidFill>
              <a:miter lim="800000"/>
              <a:headEnd/>
              <a:tailEnd/>
            </a:ln>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0"/>
                </a:spcBef>
                <a:spcAft>
                  <a:spcPct val="0"/>
                </a:spcAft>
                <a:buClrTx/>
                <a:buSzTx/>
                <a:buFontTx/>
                <a:buNone/>
              </a:pPr>
              <a:endParaRPr lang="en-US" altLang="en-US" sz="1400"/>
            </a:p>
          </p:txBody>
        </p:sp>
        <p:sp>
          <p:nvSpPr>
            <p:cNvPr id="22" name="AutoShape 20">
              <a:extLst>
                <a:ext uri="{FF2B5EF4-FFF2-40B4-BE49-F238E27FC236}">
                  <a16:creationId xmlns:a16="http://schemas.microsoft.com/office/drawing/2014/main" id="{B66105D5-41D1-164A-AA98-A79C08D39871}"/>
                </a:ext>
              </a:extLst>
            </p:cNvPr>
            <p:cNvSpPr>
              <a:spLocks noChangeArrowheads="1"/>
            </p:cNvSpPr>
            <p:nvPr/>
          </p:nvSpPr>
          <p:spPr bwMode="auto">
            <a:xfrm>
              <a:off x="2304" y="3456"/>
              <a:ext cx="96" cy="96"/>
            </a:xfrm>
            <a:prstGeom prst="octagon">
              <a:avLst>
                <a:gd name="adj" fmla="val 29287"/>
              </a:avLst>
            </a:prstGeom>
            <a:solidFill>
              <a:srgbClr val="FF0066"/>
            </a:solidFill>
            <a:ln w="9525">
              <a:solidFill>
                <a:schemeClr val="tx1"/>
              </a:solidFill>
              <a:miter lim="800000"/>
              <a:headEnd/>
              <a:tailEnd/>
            </a:ln>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0"/>
                </a:spcBef>
                <a:spcAft>
                  <a:spcPct val="0"/>
                </a:spcAft>
                <a:buClrTx/>
                <a:buSzTx/>
                <a:buFontTx/>
                <a:buNone/>
              </a:pPr>
              <a:endParaRPr lang="en-US" altLang="en-US" sz="1400"/>
            </a:p>
          </p:txBody>
        </p:sp>
        <p:sp>
          <p:nvSpPr>
            <p:cNvPr id="23" name="AutoShape 21">
              <a:extLst>
                <a:ext uri="{FF2B5EF4-FFF2-40B4-BE49-F238E27FC236}">
                  <a16:creationId xmlns:a16="http://schemas.microsoft.com/office/drawing/2014/main" id="{B9AA783E-7D6C-B640-B5B3-53BCA0E2B3F8}"/>
                </a:ext>
              </a:extLst>
            </p:cNvPr>
            <p:cNvSpPr>
              <a:spLocks noChangeArrowheads="1"/>
            </p:cNvSpPr>
            <p:nvPr/>
          </p:nvSpPr>
          <p:spPr bwMode="auto">
            <a:xfrm>
              <a:off x="2448" y="3312"/>
              <a:ext cx="96" cy="96"/>
            </a:xfrm>
            <a:prstGeom prst="octagon">
              <a:avLst>
                <a:gd name="adj" fmla="val 29287"/>
              </a:avLst>
            </a:prstGeom>
            <a:solidFill>
              <a:srgbClr val="FF0066"/>
            </a:solidFill>
            <a:ln w="9525">
              <a:solidFill>
                <a:schemeClr val="tx1"/>
              </a:solidFill>
              <a:miter lim="800000"/>
              <a:headEnd/>
              <a:tailEnd/>
            </a:ln>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0"/>
                </a:spcBef>
                <a:spcAft>
                  <a:spcPct val="0"/>
                </a:spcAft>
                <a:buClrTx/>
                <a:buSzTx/>
                <a:buFontTx/>
                <a:buNone/>
              </a:pPr>
              <a:endParaRPr lang="en-US" altLang="en-US" sz="1400"/>
            </a:p>
          </p:txBody>
        </p:sp>
        <p:sp>
          <p:nvSpPr>
            <p:cNvPr id="24" name="AutoShape 22">
              <a:extLst>
                <a:ext uri="{FF2B5EF4-FFF2-40B4-BE49-F238E27FC236}">
                  <a16:creationId xmlns:a16="http://schemas.microsoft.com/office/drawing/2014/main" id="{A6420708-BEAB-344F-833C-DE6E76AF8D98}"/>
                </a:ext>
              </a:extLst>
            </p:cNvPr>
            <p:cNvSpPr>
              <a:spLocks noChangeArrowheads="1"/>
            </p:cNvSpPr>
            <p:nvPr/>
          </p:nvSpPr>
          <p:spPr bwMode="auto">
            <a:xfrm>
              <a:off x="2352" y="3168"/>
              <a:ext cx="96" cy="96"/>
            </a:xfrm>
            <a:prstGeom prst="octagon">
              <a:avLst>
                <a:gd name="adj" fmla="val 29287"/>
              </a:avLst>
            </a:prstGeom>
            <a:solidFill>
              <a:srgbClr val="FF0066"/>
            </a:solidFill>
            <a:ln w="9525">
              <a:solidFill>
                <a:schemeClr val="tx1"/>
              </a:solidFill>
              <a:miter lim="800000"/>
              <a:headEnd/>
              <a:tailEnd/>
            </a:ln>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0"/>
                </a:spcBef>
                <a:spcAft>
                  <a:spcPct val="0"/>
                </a:spcAft>
                <a:buClrTx/>
                <a:buSzTx/>
                <a:buFontTx/>
                <a:buNone/>
              </a:pPr>
              <a:endParaRPr lang="en-US" altLang="en-US" sz="1400"/>
            </a:p>
          </p:txBody>
        </p:sp>
        <p:sp>
          <p:nvSpPr>
            <p:cNvPr id="25" name="AutoShape 23">
              <a:extLst>
                <a:ext uri="{FF2B5EF4-FFF2-40B4-BE49-F238E27FC236}">
                  <a16:creationId xmlns:a16="http://schemas.microsoft.com/office/drawing/2014/main" id="{05A2EA33-4C97-A343-9967-27F0E71170EA}"/>
                </a:ext>
              </a:extLst>
            </p:cNvPr>
            <p:cNvSpPr>
              <a:spLocks noChangeArrowheads="1"/>
            </p:cNvSpPr>
            <p:nvPr/>
          </p:nvSpPr>
          <p:spPr bwMode="auto">
            <a:xfrm>
              <a:off x="2448" y="3456"/>
              <a:ext cx="96" cy="96"/>
            </a:xfrm>
            <a:prstGeom prst="octagon">
              <a:avLst>
                <a:gd name="adj" fmla="val 29287"/>
              </a:avLst>
            </a:prstGeom>
            <a:solidFill>
              <a:srgbClr val="FF0066"/>
            </a:solidFill>
            <a:ln w="9525">
              <a:solidFill>
                <a:schemeClr val="tx1"/>
              </a:solidFill>
              <a:miter lim="800000"/>
              <a:headEnd/>
              <a:tailEnd/>
            </a:ln>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0"/>
                </a:spcBef>
                <a:spcAft>
                  <a:spcPct val="0"/>
                </a:spcAft>
                <a:buClrTx/>
                <a:buSzTx/>
                <a:buFontTx/>
                <a:buNone/>
              </a:pPr>
              <a:endParaRPr lang="en-US" altLang="en-US" sz="1400"/>
            </a:p>
          </p:txBody>
        </p:sp>
        <p:sp>
          <p:nvSpPr>
            <p:cNvPr id="26" name="AutoShape 24">
              <a:extLst>
                <a:ext uri="{FF2B5EF4-FFF2-40B4-BE49-F238E27FC236}">
                  <a16:creationId xmlns:a16="http://schemas.microsoft.com/office/drawing/2014/main" id="{4988C9AA-B376-C248-946A-961B55E72CC8}"/>
                </a:ext>
              </a:extLst>
            </p:cNvPr>
            <p:cNvSpPr>
              <a:spLocks noChangeArrowheads="1"/>
            </p:cNvSpPr>
            <p:nvPr/>
          </p:nvSpPr>
          <p:spPr bwMode="auto">
            <a:xfrm>
              <a:off x="2160" y="3408"/>
              <a:ext cx="96" cy="96"/>
            </a:xfrm>
            <a:prstGeom prst="octagon">
              <a:avLst>
                <a:gd name="adj" fmla="val 29287"/>
              </a:avLst>
            </a:prstGeom>
            <a:solidFill>
              <a:srgbClr val="FF0066"/>
            </a:solidFill>
            <a:ln w="9525">
              <a:solidFill>
                <a:schemeClr val="tx1"/>
              </a:solidFill>
              <a:miter lim="800000"/>
              <a:headEnd/>
              <a:tailEnd/>
            </a:ln>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0"/>
                </a:spcBef>
                <a:spcAft>
                  <a:spcPct val="0"/>
                </a:spcAft>
                <a:buClrTx/>
                <a:buSzTx/>
                <a:buFontTx/>
                <a:buNone/>
              </a:pPr>
              <a:endParaRPr lang="en-US" altLang="en-US" sz="1400"/>
            </a:p>
          </p:txBody>
        </p:sp>
        <p:sp>
          <p:nvSpPr>
            <p:cNvPr id="27" name="AutoShape 25">
              <a:extLst>
                <a:ext uri="{FF2B5EF4-FFF2-40B4-BE49-F238E27FC236}">
                  <a16:creationId xmlns:a16="http://schemas.microsoft.com/office/drawing/2014/main" id="{18EFD01C-29CF-9849-8711-4445C1C2FD68}"/>
                </a:ext>
              </a:extLst>
            </p:cNvPr>
            <p:cNvSpPr>
              <a:spLocks noChangeArrowheads="1"/>
            </p:cNvSpPr>
            <p:nvPr/>
          </p:nvSpPr>
          <p:spPr bwMode="auto">
            <a:xfrm>
              <a:off x="3504" y="3552"/>
              <a:ext cx="96" cy="96"/>
            </a:xfrm>
            <a:prstGeom prst="octagon">
              <a:avLst>
                <a:gd name="adj" fmla="val 29287"/>
              </a:avLst>
            </a:prstGeom>
            <a:solidFill>
              <a:schemeClr val="accent2"/>
            </a:solidFill>
            <a:ln w="9525">
              <a:solidFill>
                <a:schemeClr val="tx1"/>
              </a:solidFill>
              <a:miter lim="800000"/>
              <a:headEnd/>
              <a:tailEnd/>
            </a:ln>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0"/>
                </a:spcBef>
                <a:spcAft>
                  <a:spcPct val="0"/>
                </a:spcAft>
                <a:buClrTx/>
                <a:buSzTx/>
                <a:buFontTx/>
                <a:buNone/>
              </a:pPr>
              <a:endParaRPr lang="en-US" altLang="en-US" sz="1400"/>
            </a:p>
          </p:txBody>
        </p:sp>
        <p:sp>
          <p:nvSpPr>
            <p:cNvPr id="28" name="AutoShape 26">
              <a:extLst>
                <a:ext uri="{FF2B5EF4-FFF2-40B4-BE49-F238E27FC236}">
                  <a16:creationId xmlns:a16="http://schemas.microsoft.com/office/drawing/2014/main" id="{A941C56E-6D65-2641-AB79-1D78FE88E67D}"/>
                </a:ext>
              </a:extLst>
            </p:cNvPr>
            <p:cNvSpPr>
              <a:spLocks noChangeArrowheads="1"/>
            </p:cNvSpPr>
            <p:nvPr/>
          </p:nvSpPr>
          <p:spPr bwMode="auto">
            <a:xfrm>
              <a:off x="3792" y="3600"/>
              <a:ext cx="96" cy="96"/>
            </a:xfrm>
            <a:prstGeom prst="octagon">
              <a:avLst>
                <a:gd name="adj" fmla="val 29287"/>
              </a:avLst>
            </a:prstGeom>
            <a:solidFill>
              <a:schemeClr val="accent2"/>
            </a:solidFill>
            <a:ln w="9525">
              <a:solidFill>
                <a:schemeClr val="tx1"/>
              </a:solidFill>
              <a:miter lim="800000"/>
              <a:headEnd/>
              <a:tailEnd/>
            </a:ln>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0"/>
                </a:spcBef>
                <a:spcAft>
                  <a:spcPct val="0"/>
                </a:spcAft>
                <a:buClrTx/>
                <a:buSzTx/>
                <a:buFontTx/>
                <a:buNone/>
              </a:pPr>
              <a:endParaRPr lang="en-US" altLang="en-US" sz="1400"/>
            </a:p>
          </p:txBody>
        </p:sp>
        <p:sp>
          <p:nvSpPr>
            <p:cNvPr id="29" name="AutoShape 27">
              <a:extLst>
                <a:ext uri="{FF2B5EF4-FFF2-40B4-BE49-F238E27FC236}">
                  <a16:creationId xmlns:a16="http://schemas.microsoft.com/office/drawing/2014/main" id="{E1F8DF1F-5214-A540-8137-750D93A3E0D0}"/>
                </a:ext>
              </a:extLst>
            </p:cNvPr>
            <p:cNvSpPr>
              <a:spLocks noChangeArrowheads="1"/>
            </p:cNvSpPr>
            <p:nvPr/>
          </p:nvSpPr>
          <p:spPr bwMode="auto">
            <a:xfrm>
              <a:off x="3648" y="3696"/>
              <a:ext cx="96" cy="96"/>
            </a:xfrm>
            <a:prstGeom prst="octagon">
              <a:avLst>
                <a:gd name="adj" fmla="val 29287"/>
              </a:avLst>
            </a:prstGeom>
            <a:solidFill>
              <a:schemeClr val="accent2"/>
            </a:solidFill>
            <a:ln w="9525">
              <a:solidFill>
                <a:schemeClr val="tx1"/>
              </a:solidFill>
              <a:miter lim="800000"/>
              <a:headEnd/>
              <a:tailEnd/>
            </a:ln>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0"/>
                </a:spcBef>
                <a:spcAft>
                  <a:spcPct val="0"/>
                </a:spcAft>
                <a:buClrTx/>
                <a:buSzTx/>
                <a:buFontTx/>
                <a:buNone/>
              </a:pPr>
              <a:endParaRPr lang="en-US" altLang="en-US" sz="1400"/>
            </a:p>
          </p:txBody>
        </p:sp>
        <p:sp>
          <p:nvSpPr>
            <p:cNvPr id="30" name="AutoShape 28">
              <a:extLst>
                <a:ext uri="{FF2B5EF4-FFF2-40B4-BE49-F238E27FC236}">
                  <a16:creationId xmlns:a16="http://schemas.microsoft.com/office/drawing/2014/main" id="{F5F101CA-BC80-EB47-849A-820FCC4E6874}"/>
                </a:ext>
              </a:extLst>
            </p:cNvPr>
            <p:cNvSpPr>
              <a:spLocks noChangeArrowheads="1"/>
            </p:cNvSpPr>
            <p:nvPr/>
          </p:nvSpPr>
          <p:spPr bwMode="auto">
            <a:xfrm>
              <a:off x="3504" y="3792"/>
              <a:ext cx="96" cy="96"/>
            </a:xfrm>
            <a:prstGeom prst="octagon">
              <a:avLst>
                <a:gd name="adj" fmla="val 29287"/>
              </a:avLst>
            </a:prstGeom>
            <a:solidFill>
              <a:schemeClr val="accent2"/>
            </a:solidFill>
            <a:ln w="9525">
              <a:solidFill>
                <a:schemeClr val="tx1"/>
              </a:solidFill>
              <a:miter lim="800000"/>
              <a:headEnd/>
              <a:tailEnd/>
            </a:ln>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0"/>
                </a:spcBef>
                <a:spcAft>
                  <a:spcPct val="0"/>
                </a:spcAft>
                <a:buClrTx/>
                <a:buSzTx/>
                <a:buFontTx/>
                <a:buNone/>
              </a:pPr>
              <a:endParaRPr lang="en-US" altLang="en-US" sz="1400"/>
            </a:p>
          </p:txBody>
        </p:sp>
        <p:sp>
          <p:nvSpPr>
            <p:cNvPr id="31" name="AutoShape 29">
              <a:extLst>
                <a:ext uri="{FF2B5EF4-FFF2-40B4-BE49-F238E27FC236}">
                  <a16:creationId xmlns:a16="http://schemas.microsoft.com/office/drawing/2014/main" id="{DC31A3CF-442C-534E-AAF3-454EE5C41514}"/>
                </a:ext>
              </a:extLst>
            </p:cNvPr>
            <p:cNvSpPr>
              <a:spLocks noChangeArrowheads="1"/>
            </p:cNvSpPr>
            <p:nvPr/>
          </p:nvSpPr>
          <p:spPr bwMode="auto">
            <a:xfrm>
              <a:off x="3696" y="3792"/>
              <a:ext cx="96" cy="96"/>
            </a:xfrm>
            <a:prstGeom prst="octagon">
              <a:avLst>
                <a:gd name="adj" fmla="val 29287"/>
              </a:avLst>
            </a:prstGeom>
            <a:solidFill>
              <a:schemeClr val="accent2"/>
            </a:solidFill>
            <a:ln w="9525">
              <a:solidFill>
                <a:schemeClr val="tx1"/>
              </a:solidFill>
              <a:miter lim="800000"/>
              <a:headEnd/>
              <a:tailEnd/>
            </a:ln>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0"/>
                </a:spcBef>
                <a:spcAft>
                  <a:spcPct val="0"/>
                </a:spcAft>
                <a:buClrTx/>
                <a:buSzTx/>
                <a:buFontTx/>
                <a:buNone/>
              </a:pPr>
              <a:endParaRPr lang="en-US" altLang="en-US" sz="1400"/>
            </a:p>
          </p:txBody>
        </p:sp>
        <p:sp>
          <p:nvSpPr>
            <p:cNvPr id="32" name="AutoShape 30">
              <a:extLst>
                <a:ext uri="{FF2B5EF4-FFF2-40B4-BE49-F238E27FC236}">
                  <a16:creationId xmlns:a16="http://schemas.microsoft.com/office/drawing/2014/main" id="{6335EDFB-A6EF-C646-9552-07B2BE4EFDA3}"/>
                </a:ext>
              </a:extLst>
            </p:cNvPr>
            <p:cNvSpPr>
              <a:spLocks noChangeArrowheads="1"/>
            </p:cNvSpPr>
            <p:nvPr/>
          </p:nvSpPr>
          <p:spPr bwMode="auto">
            <a:xfrm flipV="1">
              <a:off x="3504" y="3648"/>
              <a:ext cx="96" cy="96"/>
            </a:xfrm>
            <a:prstGeom prst="octagon">
              <a:avLst>
                <a:gd name="adj" fmla="val 29287"/>
              </a:avLst>
            </a:prstGeom>
            <a:solidFill>
              <a:schemeClr val="accent2"/>
            </a:solidFill>
            <a:ln w="9525">
              <a:solidFill>
                <a:schemeClr val="tx1"/>
              </a:solidFill>
              <a:miter lim="800000"/>
              <a:headEnd/>
              <a:tailEnd/>
            </a:ln>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0"/>
                </a:spcBef>
                <a:spcAft>
                  <a:spcPct val="0"/>
                </a:spcAft>
                <a:buClrTx/>
                <a:buSzTx/>
                <a:buFontTx/>
                <a:buNone/>
              </a:pPr>
              <a:endParaRPr lang="en-US" altLang="en-US" sz="1400"/>
            </a:p>
          </p:txBody>
        </p:sp>
        <p:sp>
          <p:nvSpPr>
            <p:cNvPr id="33" name="AutoShape 31">
              <a:extLst>
                <a:ext uri="{FF2B5EF4-FFF2-40B4-BE49-F238E27FC236}">
                  <a16:creationId xmlns:a16="http://schemas.microsoft.com/office/drawing/2014/main" id="{E6BC8F75-445B-0648-89AD-FE92E8531DB0}"/>
                </a:ext>
              </a:extLst>
            </p:cNvPr>
            <p:cNvSpPr>
              <a:spLocks noChangeArrowheads="1"/>
            </p:cNvSpPr>
            <p:nvPr/>
          </p:nvSpPr>
          <p:spPr bwMode="auto">
            <a:xfrm>
              <a:off x="3696" y="3504"/>
              <a:ext cx="96" cy="96"/>
            </a:xfrm>
            <a:prstGeom prst="octagon">
              <a:avLst>
                <a:gd name="adj" fmla="val 29287"/>
              </a:avLst>
            </a:prstGeom>
            <a:solidFill>
              <a:schemeClr val="accent2"/>
            </a:solidFill>
            <a:ln w="9525">
              <a:solidFill>
                <a:schemeClr val="tx1"/>
              </a:solidFill>
              <a:miter lim="800000"/>
              <a:headEnd/>
              <a:tailEnd/>
            </a:ln>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0"/>
                </a:spcBef>
                <a:spcAft>
                  <a:spcPct val="0"/>
                </a:spcAft>
                <a:buClrTx/>
                <a:buSzTx/>
                <a:buFontTx/>
                <a:buNone/>
              </a:pPr>
              <a:endParaRPr lang="en-US" altLang="en-US" sz="1400"/>
            </a:p>
          </p:txBody>
        </p:sp>
      </p:grpSp>
      <p:sp>
        <p:nvSpPr>
          <p:cNvPr id="34" name="Line 32">
            <a:extLst>
              <a:ext uri="{FF2B5EF4-FFF2-40B4-BE49-F238E27FC236}">
                <a16:creationId xmlns:a16="http://schemas.microsoft.com/office/drawing/2014/main" id="{A677FF50-8C49-A644-9813-E8B57FC22A79}"/>
              </a:ext>
            </a:extLst>
          </p:cNvPr>
          <p:cNvSpPr>
            <a:spLocks noChangeShapeType="1"/>
          </p:cNvSpPr>
          <p:nvPr/>
        </p:nvSpPr>
        <p:spPr bwMode="auto">
          <a:xfrm flipV="1">
            <a:off x="4701720" y="1205230"/>
            <a:ext cx="1807029" cy="151786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33">
            <a:extLst>
              <a:ext uri="{FF2B5EF4-FFF2-40B4-BE49-F238E27FC236}">
                <a16:creationId xmlns:a16="http://schemas.microsoft.com/office/drawing/2014/main" id="{5A661C03-4077-9E41-BA2C-E6B2F39D1EA3}"/>
              </a:ext>
            </a:extLst>
          </p:cNvPr>
          <p:cNvSpPr>
            <a:spLocks noChangeShapeType="1"/>
          </p:cNvSpPr>
          <p:nvPr/>
        </p:nvSpPr>
        <p:spPr bwMode="auto">
          <a:xfrm>
            <a:off x="1776486" y="1557274"/>
            <a:ext cx="1455663" cy="70862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34">
            <a:extLst>
              <a:ext uri="{FF2B5EF4-FFF2-40B4-BE49-F238E27FC236}">
                <a16:creationId xmlns:a16="http://schemas.microsoft.com/office/drawing/2014/main" id="{2E186725-5C69-1743-89DF-06A627410AB7}"/>
              </a:ext>
            </a:extLst>
          </p:cNvPr>
          <p:cNvSpPr>
            <a:spLocks noChangeShapeType="1"/>
          </p:cNvSpPr>
          <p:nvPr/>
        </p:nvSpPr>
        <p:spPr bwMode="auto">
          <a:xfrm flipV="1">
            <a:off x="1802492" y="3278035"/>
            <a:ext cx="1505857" cy="89286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35">
            <a:extLst>
              <a:ext uri="{FF2B5EF4-FFF2-40B4-BE49-F238E27FC236}">
                <a16:creationId xmlns:a16="http://schemas.microsoft.com/office/drawing/2014/main" id="{303B5B5E-8027-9E4B-A5D6-8E6A6EAA2984}"/>
              </a:ext>
            </a:extLst>
          </p:cNvPr>
          <p:cNvSpPr>
            <a:spLocks noChangeShapeType="1"/>
          </p:cNvSpPr>
          <p:nvPr/>
        </p:nvSpPr>
        <p:spPr bwMode="auto">
          <a:xfrm>
            <a:off x="4699000" y="3086376"/>
            <a:ext cx="1581150" cy="116072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Text Box 36">
            <a:extLst>
              <a:ext uri="{FF2B5EF4-FFF2-40B4-BE49-F238E27FC236}">
                <a16:creationId xmlns:a16="http://schemas.microsoft.com/office/drawing/2014/main" id="{07DF4DA6-94AF-A24B-8324-725724758307}"/>
              </a:ext>
            </a:extLst>
          </p:cNvPr>
          <p:cNvSpPr txBox="1">
            <a:spLocks noChangeArrowheads="1"/>
          </p:cNvSpPr>
          <p:nvPr/>
        </p:nvSpPr>
        <p:spPr bwMode="auto">
          <a:xfrm rot="19087616">
            <a:off x="4681093" y="2301963"/>
            <a:ext cx="1163765" cy="498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marL="342900" indent="-342900">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lgn="ctr">
              <a:spcBef>
                <a:spcPct val="20000"/>
              </a:spcBef>
              <a:spcAft>
                <a:spcPct val="0"/>
              </a:spcAft>
              <a:buClr>
                <a:schemeClr val="accent2"/>
              </a:buClr>
              <a:buFont typeface="Monotype Sorts" pitchFamily="2" charset="2"/>
              <a:buNone/>
            </a:pPr>
            <a:r>
              <a:rPr lang="en-US" altLang="en-US" sz="1200" b="1" dirty="0">
                <a:solidFill>
                  <a:srgbClr val="122940"/>
                </a:solidFill>
              </a:rPr>
              <a:t>Predictive </a:t>
            </a:r>
          </a:p>
          <a:p>
            <a:pPr algn="ctr">
              <a:spcBef>
                <a:spcPct val="20000"/>
              </a:spcBef>
              <a:spcAft>
                <a:spcPct val="0"/>
              </a:spcAft>
              <a:buClr>
                <a:schemeClr val="accent2"/>
              </a:buClr>
              <a:buFont typeface="Monotype Sorts" pitchFamily="2" charset="2"/>
              <a:buNone/>
            </a:pPr>
            <a:r>
              <a:rPr lang="en-US" altLang="en-US" sz="1200" b="1" dirty="0">
                <a:solidFill>
                  <a:srgbClr val="122940"/>
                </a:solidFill>
              </a:rPr>
              <a:t>Modeling</a:t>
            </a:r>
          </a:p>
        </p:txBody>
      </p:sp>
      <p:sp>
        <p:nvSpPr>
          <p:cNvPr id="39" name="Text Box 37">
            <a:extLst>
              <a:ext uri="{FF2B5EF4-FFF2-40B4-BE49-F238E27FC236}">
                <a16:creationId xmlns:a16="http://schemas.microsoft.com/office/drawing/2014/main" id="{846958AC-7D75-BF46-8E24-4A665DE4448F}"/>
              </a:ext>
            </a:extLst>
          </p:cNvPr>
          <p:cNvSpPr txBox="1">
            <a:spLocks noChangeArrowheads="1"/>
          </p:cNvSpPr>
          <p:nvPr/>
        </p:nvSpPr>
        <p:spPr bwMode="auto">
          <a:xfrm rot="1500000">
            <a:off x="1824868" y="1619592"/>
            <a:ext cx="117488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marL="342900" indent="-342900">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lgn="ctr">
              <a:spcBef>
                <a:spcPct val="20000"/>
              </a:spcBef>
              <a:spcAft>
                <a:spcPct val="0"/>
              </a:spcAft>
              <a:buClr>
                <a:schemeClr val="accent2"/>
              </a:buClr>
              <a:buFont typeface="Monotype Sorts" pitchFamily="2" charset="2"/>
              <a:buNone/>
            </a:pPr>
            <a:r>
              <a:rPr lang="en-US" altLang="en-US" sz="1200" b="1" dirty="0">
                <a:solidFill>
                  <a:srgbClr val="122940"/>
                </a:solidFill>
              </a:rPr>
              <a:t>Clustering</a:t>
            </a:r>
          </a:p>
        </p:txBody>
      </p:sp>
      <p:sp>
        <p:nvSpPr>
          <p:cNvPr id="40" name="Text Box 38">
            <a:extLst>
              <a:ext uri="{FF2B5EF4-FFF2-40B4-BE49-F238E27FC236}">
                <a16:creationId xmlns:a16="http://schemas.microsoft.com/office/drawing/2014/main" id="{CEDA5C78-FD39-0346-840D-9AD9449103D7}"/>
              </a:ext>
            </a:extLst>
          </p:cNvPr>
          <p:cNvSpPr txBox="1">
            <a:spLocks noChangeArrowheads="1"/>
          </p:cNvSpPr>
          <p:nvPr/>
        </p:nvSpPr>
        <p:spPr bwMode="auto">
          <a:xfrm rot="20040000">
            <a:off x="1777353" y="3552802"/>
            <a:ext cx="1347428" cy="5151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lnSpc>
                <a:spcPct val="120000"/>
              </a:lnSpc>
              <a:spcBef>
                <a:spcPct val="20000"/>
              </a:spcBef>
              <a:spcAft>
                <a:spcPct val="0"/>
              </a:spcAft>
              <a:buClr>
                <a:schemeClr val="accent2"/>
              </a:buClr>
              <a:buFont typeface="Monotype Sorts" pitchFamily="2" charset="2"/>
              <a:buNone/>
            </a:pPr>
            <a:r>
              <a:rPr lang="en-US" altLang="en-US" sz="1200" b="1" dirty="0">
                <a:solidFill>
                  <a:srgbClr val="122940"/>
                </a:solidFill>
              </a:rPr>
              <a:t>Association </a:t>
            </a:r>
            <a:br>
              <a:rPr lang="en-US" altLang="en-US" sz="1200" b="1" dirty="0">
                <a:solidFill>
                  <a:srgbClr val="122940"/>
                </a:solidFill>
              </a:rPr>
            </a:br>
            <a:r>
              <a:rPr lang="en-US" altLang="en-US" sz="1200" b="1" dirty="0">
                <a:solidFill>
                  <a:srgbClr val="122940"/>
                </a:solidFill>
              </a:rPr>
              <a:t>Rules</a:t>
            </a:r>
          </a:p>
        </p:txBody>
      </p:sp>
      <p:sp>
        <p:nvSpPr>
          <p:cNvPr id="41" name="Text Box 39">
            <a:extLst>
              <a:ext uri="{FF2B5EF4-FFF2-40B4-BE49-F238E27FC236}">
                <a16:creationId xmlns:a16="http://schemas.microsoft.com/office/drawing/2014/main" id="{8A7B74B8-F684-D545-A11C-6CC1A9BD7F43}"/>
              </a:ext>
            </a:extLst>
          </p:cNvPr>
          <p:cNvSpPr txBox="1">
            <a:spLocks noChangeArrowheads="1"/>
          </p:cNvSpPr>
          <p:nvPr/>
        </p:nvSpPr>
        <p:spPr bwMode="auto">
          <a:xfrm rot="1920000">
            <a:off x="4894427" y="3385061"/>
            <a:ext cx="109645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lgn="ctr">
              <a:spcBef>
                <a:spcPct val="20000"/>
              </a:spcBef>
              <a:spcAft>
                <a:spcPct val="0"/>
              </a:spcAft>
              <a:buClr>
                <a:schemeClr val="accent2"/>
              </a:buClr>
              <a:buFont typeface="Monotype Sorts" pitchFamily="2" charset="2"/>
              <a:buNone/>
            </a:pPr>
            <a:r>
              <a:rPr lang="en-US" altLang="en-US" sz="1200" b="1" dirty="0">
                <a:solidFill>
                  <a:srgbClr val="122940"/>
                </a:solidFill>
              </a:rPr>
              <a:t>Anomaly </a:t>
            </a:r>
            <a:br>
              <a:rPr lang="en-US" altLang="en-US" sz="1200" b="1" dirty="0">
                <a:solidFill>
                  <a:srgbClr val="122940"/>
                </a:solidFill>
              </a:rPr>
            </a:br>
            <a:r>
              <a:rPr lang="en-US" altLang="en-US" sz="1200" b="1" dirty="0">
                <a:solidFill>
                  <a:srgbClr val="122940"/>
                </a:solidFill>
              </a:rPr>
              <a:t>Detection</a:t>
            </a:r>
          </a:p>
        </p:txBody>
      </p:sp>
      <p:pic>
        <p:nvPicPr>
          <p:cNvPr id="42" name="Picture 40" descr="fd01226_">
            <a:extLst>
              <a:ext uri="{FF2B5EF4-FFF2-40B4-BE49-F238E27FC236}">
                <a16:creationId xmlns:a16="http://schemas.microsoft.com/office/drawing/2014/main" id="{0B802A76-D0D1-3B4A-9246-17870EE853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651" y="4108762"/>
            <a:ext cx="324362" cy="564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 name="Rectangle 41">
            <a:extLst>
              <a:ext uri="{FF2B5EF4-FFF2-40B4-BE49-F238E27FC236}">
                <a16:creationId xmlns:a16="http://schemas.microsoft.com/office/drawing/2014/main" id="{E9AC449B-C0DB-284B-B45C-9C2E371D083D}"/>
              </a:ext>
            </a:extLst>
          </p:cNvPr>
          <p:cNvSpPr>
            <a:spLocks noChangeArrowheads="1"/>
          </p:cNvSpPr>
          <p:nvPr/>
        </p:nvSpPr>
        <p:spPr bwMode="auto">
          <a:xfrm>
            <a:off x="421645" y="4279546"/>
            <a:ext cx="47371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0" rIns="0">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0"/>
              </a:spcBef>
              <a:spcAft>
                <a:spcPct val="0"/>
              </a:spcAft>
              <a:buClrTx/>
              <a:buSzTx/>
              <a:buFontTx/>
              <a:buNone/>
            </a:pPr>
            <a:r>
              <a:rPr lang="en-US" altLang="en-US" sz="1800" dirty="0">
                <a:solidFill>
                  <a:srgbClr val="CC0000"/>
                </a:solidFill>
                <a:latin typeface="Tahoma" panose="020B0604030504040204" pitchFamily="34" charset="0"/>
              </a:rPr>
              <a:t>Milk</a:t>
            </a:r>
          </a:p>
        </p:txBody>
      </p:sp>
      <p:sp>
        <p:nvSpPr>
          <p:cNvPr id="44" name="Text Box 42">
            <a:extLst>
              <a:ext uri="{FF2B5EF4-FFF2-40B4-BE49-F238E27FC236}">
                <a16:creationId xmlns:a16="http://schemas.microsoft.com/office/drawing/2014/main" id="{B1088405-82E7-434D-B809-F7F096507C00}"/>
              </a:ext>
            </a:extLst>
          </p:cNvPr>
          <p:cNvSpPr txBox="1">
            <a:spLocks noChangeArrowheads="1"/>
          </p:cNvSpPr>
          <p:nvPr/>
        </p:nvSpPr>
        <p:spPr bwMode="auto">
          <a:xfrm>
            <a:off x="3398156" y="1364944"/>
            <a:ext cx="1129393" cy="2913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50000"/>
              </a:spcBef>
              <a:spcAft>
                <a:spcPct val="0"/>
              </a:spcAft>
              <a:buClrTx/>
              <a:buSzTx/>
              <a:buFontTx/>
              <a:buNone/>
            </a:pPr>
            <a:endParaRPr lang="en-US" altLang="en-US" sz="1400"/>
          </a:p>
        </p:txBody>
      </p:sp>
      <p:pic>
        <p:nvPicPr>
          <p:cNvPr id="46" name="Picture 44">
            <a:extLst>
              <a:ext uri="{FF2B5EF4-FFF2-40B4-BE49-F238E27FC236}">
                <a16:creationId xmlns:a16="http://schemas.microsoft.com/office/drawing/2014/main" id="{1DE003B1-53A7-5241-AEE1-1B4C2EB2295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9061" r="63640" b="34026"/>
          <a:stretch>
            <a:fillRect/>
          </a:stretch>
        </p:blipFill>
        <p:spPr bwMode="auto">
          <a:xfrm>
            <a:off x="1333478" y="4119074"/>
            <a:ext cx="571140" cy="570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 name="Line 45">
            <a:extLst>
              <a:ext uri="{FF2B5EF4-FFF2-40B4-BE49-F238E27FC236}">
                <a16:creationId xmlns:a16="http://schemas.microsoft.com/office/drawing/2014/main" id="{45CB0D1D-E283-ED47-9AC9-2EEE9C6FDCF7}"/>
              </a:ext>
            </a:extLst>
          </p:cNvPr>
          <p:cNvSpPr>
            <a:spLocks noChangeShapeType="1"/>
          </p:cNvSpPr>
          <p:nvPr/>
        </p:nvSpPr>
        <p:spPr bwMode="auto">
          <a:xfrm flipV="1">
            <a:off x="886797" y="4431041"/>
            <a:ext cx="449676" cy="3"/>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pSp>
        <p:nvGrpSpPr>
          <p:cNvPr id="48" name="Group 46">
            <a:extLst>
              <a:ext uri="{FF2B5EF4-FFF2-40B4-BE49-F238E27FC236}">
                <a16:creationId xmlns:a16="http://schemas.microsoft.com/office/drawing/2014/main" id="{58232FD2-EE69-D742-893E-0A76D8EB531D}"/>
              </a:ext>
            </a:extLst>
          </p:cNvPr>
          <p:cNvGrpSpPr>
            <a:grpSpLocks/>
          </p:cNvGrpSpPr>
          <p:nvPr/>
        </p:nvGrpSpPr>
        <p:grpSpPr bwMode="auto">
          <a:xfrm>
            <a:off x="5999506" y="2875371"/>
            <a:ext cx="2393950" cy="1903947"/>
            <a:chOff x="3648" y="2448"/>
            <a:chExt cx="2112" cy="1872"/>
          </a:xfrm>
        </p:grpSpPr>
        <p:pic>
          <p:nvPicPr>
            <p:cNvPr id="49" name="Picture 47">
              <a:extLst>
                <a:ext uri="{FF2B5EF4-FFF2-40B4-BE49-F238E27FC236}">
                  <a16:creationId xmlns:a16="http://schemas.microsoft.com/office/drawing/2014/main" id="{4106C8C9-4D3E-3241-BA14-38C2B861425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48" y="2448"/>
              <a:ext cx="2112" cy="1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50" name="Oval 48">
              <a:extLst>
                <a:ext uri="{FF2B5EF4-FFF2-40B4-BE49-F238E27FC236}">
                  <a16:creationId xmlns:a16="http://schemas.microsoft.com/office/drawing/2014/main" id="{43E4F3D3-EC09-C947-9864-904B51E007E5}"/>
                </a:ext>
              </a:extLst>
            </p:cNvPr>
            <p:cNvSpPr>
              <a:spLocks noChangeArrowheads="1"/>
            </p:cNvSpPr>
            <p:nvPr/>
          </p:nvSpPr>
          <p:spPr bwMode="auto">
            <a:xfrm>
              <a:off x="3766" y="2961"/>
              <a:ext cx="86" cy="84"/>
            </a:xfrm>
            <a:prstGeom prst="ellipse">
              <a:avLst/>
            </a:prstGeom>
            <a:noFill/>
            <a:ln w="19050">
              <a:solidFill>
                <a:srgbClr val="FF33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0"/>
                </a:spcBef>
                <a:spcAft>
                  <a:spcPct val="0"/>
                </a:spcAft>
                <a:buClrTx/>
                <a:buSzTx/>
                <a:buFontTx/>
                <a:buNone/>
              </a:pPr>
              <a:endParaRPr lang="en-US" altLang="en-US" sz="1400"/>
            </a:p>
          </p:txBody>
        </p:sp>
        <p:sp>
          <p:nvSpPr>
            <p:cNvPr id="51" name="Oval 49">
              <a:extLst>
                <a:ext uri="{FF2B5EF4-FFF2-40B4-BE49-F238E27FC236}">
                  <a16:creationId xmlns:a16="http://schemas.microsoft.com/office/drawing/2014/main" id="{0D1C5E06-8382-6B45-AE5A-F25FCC639B9A}"/>
                </a:ext>
              </a:extLst>
            </p:cNvPr>
            <p:cNvSpPr>
              <a:spLocks noChangeArrowheads="1"/>
            </p:cNvSpPr>
            <p:nvPr/>
          </p:nvSpPr>
          <p:spPr bwMode="auto">
            <a:xfrm>
              <a:off x="3907" y="3224"/>
              <a:ext cx="86" cy="84"/>
            </a:xfrm>
            <a:prstGeom prst="ellipse">
              <a:avLst/>
            </a:prstGeom>
            <a:noFill/>
            <a:ln w="19050">
              <a:solidFill>
                <a:srgbClr val="FF33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0"/>
                </a:spcBef>
                <a:spcAft>
                  <a:spcPct val="0"/>
                </a:spcAft>
                <a:buClrTx/>
                <a:buSzTx/>
                <a:buFontTx/>
                <a:buNone/>
              </a:pPr>
              <a:endParaRPr lang="en-US" altLang="en-US" sz="1400"/>
            </a:p>
          </p:txBody>
        </p:sp>
        <p:sp>
          <p:nvSpPr>
            <p:cNvPr id="52" name="Oval 50">
              <a:extLst>
                <a:ext uri="{FF2B5EF4-FFF2-40B4-BE49-F238E27FC236}">
                  <a16:creationId xmlns:a16="http://schemas.microsoft.com/office/drawing/2014/main" id="{43D5E502-94BF-7E44-A3D7-89114785CD02}"/>
                </a:ext>
              </a:extLst>
            </p:cNvPr>
            <p:cNvSpPr>
              <a:spLocks noChangeArrowheads="1"/>
            </p:cNvSpPr>
            <p:nvPr/>
          </p:nvSpPr>
          <p:spPr bwMode="auto">
            <a:xfrm>
              <a:off x="5612" y="3871"/>
              <a:ext cx="86" cy="85"/>
            </a:xfrm>
            <a:prstGeom prst="ellipse">
              <a:avLst/>
            </a:prstGeom>
            <a:noFill/>
            <a:ln w="19050">
              <a:solidFill>
                <a:srgbClr val="FF33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0"/>
                </a:spcBef>
                <a:spcAft>
                  <a:spcPct val="0"/>
                </a:spcAft>
                <a:buClrTx/>
                <a:buSzTx/>
                <a:buFontTx/>
                <a:buNone/>
              </a:pPr>
              <a:endParaRPr lang="en-US" altLang="en-US" sz="1400"/>
            </a:p>
          </p:txBody>
        </p:sp>
        <p:sp>
          <p:nvSpPr>
            <p:cNvPr id="53" name="Oval 51">
              <a:extLst>
                <a:ext uri="{FF2B5EF4-FFF2-40B4-BE49-F238E27FC236}">
                  <a16:creationId xmlns:a16="http://schemas.microsoft.com/office/drawing/2014/main" id="{B1882819-139A-0E4F-A4B7-C526F727EABA}"/>
                </a:ext>
              </a:extLst>
            </p:cNvPr>
            <p:cNvSpPr>
              <a:spLocks noChangeArrowheads="1"/>
            </p:cNvSpPr>
            <p:nvPr/>
          </p:nvSpPr>
          <p:spPr bwMode="auto">
            <a:xfrm>
              <a:off x="4319" y="3937"/>
              <a:ext cx="86" cy="84"/>
            </a:xfrm>
            <a:prstGeom prst="ellipse">
              <a:avLst/>
            </a:prstGeom>
            <a:noFill/>
            <a:ln w="19050">
              <a:solidFill>
                <a:srgbClr val="FF33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0"/>
                </a:spcBef>
                <a:spcAft>
                  <a:spcPct val="0"/>
                </a:spcAft>
                <a:buClrTx/>
                <a:buSzTx/>
                <a:buFontTx/>
                <a:buNone/>
              </a:pPr>
              <a:endParaRPr lang="en-US" altLang="en-US" sz="1400"/>
            </a:p>
          </p:txBody>
        </p:sp>
        <p:sp>
          <p:nvSpPr>
            <p:cNvPr id="54" name="Rectangle 52">
              <a:extLst>
                <a:ext uri="{FF2B5EF4-FFF2-40B4-BE49-F238E27FC236}">
                  <a16:creationId xmlns:a16="http://schemas.microsoft.com/office/drawing/2014/main" id="{4D6E5E7E-7BB2-AB40-B120-747461C1E5DC}"/>
                </a:ext>
              </a:extLst>
            </p:cNvPr>
            <p:cNvSpPr>
              <a:spLocks noChangeArrowheads="1"/>
            </p:cNvSpPr>
            <p:nvPr/>
          </p:nvSpPr>
          <p:spPr bwMode="auto">
            <a:xfrm>
              <a:off x="4944" y="3072"/>
              <a:ext cx="192" cy="24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0"/>
                </a:spcBef>
                <a:spcAft>
                  <a:spcPct val="0"/>
                </a:spcAft>
                <a:buClrTx/>
                <a:buSzTx/>
                <a:buFontTx/>
                <a:buNone/>
              </a:pPr>
              <a:endParaRPr lang="en-US" altLang="en-US" sz="1400"/>
            </a:p>
          </p:txBody>
        </p:sp>
        <p:sp>
          <p:nvSpPr>
            <p:cNvPr id="55" name="Rectangle 53">
              <a:extLst>
                <a:ext uri="{FF2B5EF4-FFF2-40B4-BE49-F238E27FC236}">
                  <a16:creationId xmlns:a16="http://schemas.microsoft.com/office/drawing/2014/main" id="{8E8DC927-D259-2B40-B232-986C39AE1C46}"/>
                </a:ext>
              </a:extLst>
            </p:cNvPr>
            <p:cNvSpPr>
              <a:spLocks noChangeArrowheads="1"/>
            </p:cNvSpPr>
            <p:nvPr/>
          </p:nvSpPr>
          <p:spPr bwMode="auto">
            <a:xfrm>
              <a:off x="3888" y="3120"/>
              <a:ext cx="192" cy="24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0"/>
                </a:spcBef>
                <a:spcAft>
                  <a:spcPct val="0"/>
                </a:spcAft>
                <a:buClrTx/>
                <a:buSzTx/>
                <a:buFontTx/>
                <a:buNone/>
              </a:pPr>
              <a:endParaRPr lang="en-US" altLang="en-US" sz="1400"/>
            </a:p>
          </p:txBody>
        </p:sp>
      </p:grpSp>
      <p:pic>
        <p:nvPicPr>
          <p:cNvPr id="3" name="Picture 2" descr="Table&#10;&#10;Description automatically generated">
            <a:extLst>
              <a:ext uri="{FF2B5EF4-FFF2-40B4-BE49-F238E27FC236}">
                <a16:creationId xmlns:a16="http://schemas.microsoft.com/office/drawing/2014/main" id="{98B4BDFA-AF8D-BA4D-8AE1-C0CDB36BE1D6}"/>
              </a:ext>
            </a:extLst>
          </p:cNvPr>
          <p:cNvPicPr>
            <a:picLocks noChangeAspect="1"/>
          </p:cNvPicPr>
          <p:nvPr/>
        </p:nvPicPr>
        <p:blipFill rotWithShape="1">
          <a:blip r:embed="rId6"/>
          <a:srcRect l="8774"/>
          <a:stretch/>
        </p:blipFill>
        <p:spPr>
          <a:xfrm>
            <a:off x="2819400" y="1640544"/>
            <a:ext cx="2071785" cy="2150406"/>
          </a:xfrm>
          <a:prstGeom prst="rect">
            <a:avLst/>
          </a:prstGeom>
        </p:spPr>
      </p:pic>
      <p:pic>
        <p:nvPicPr>
          <p:cNvPr id="57" name="Picture 56" descr="A picture containing graphical user interface&#10;&#10;Description automatically generated">
            <a:extLst>
              <a:ext uri="{FF2B5EF4-FFF2-40B4-BE49-F238E27FC236}">
                <a16:creationId xmlns:a16="http://schemas.microsoft.com/office/drawing/2014/main" id="{8184C683-CAB1-1C40-A4F8-1F6D49DFEDEC}"/>
              </a:ext>
            </a:extLst>
          </p:cNvPr>
          <p:cNvPicPr>
            <a:picLocks noChangeAspect="1"/>
          </p:cNvPicPr>
          <p:nvPr/>
        </p:nvPicPr>
        <p:blipFill>
          <a:blip r:embed="rId7"/>
          <a:stretch>
            <a:fillRect/>
          </a:stretch>
        </p:blipFill>
        <p:spPr>
          <a:xfrm>
            <a:off x="5035850" y="329953"/>
            <a:ext cx="3972240" cy="1827532"/>
          </a:xfrm>
          <a:prstGeom prst="rect">
            <a:avLst/>
          </a:prstGeom>
        </p:spPr>
      </p:pic>
    </p:spTree>
    <p:extLst>
      <p:ext uri="{BB962C8B-B14F-4D97-AF65-F5344CB8AC3E}">
        <p14:creationId xmlns:p14="http://schemas.microsoft.com/office/powerpoint/2010/main" val="10422648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Course Assessment</a:t>
            </a:r>
          </a:p>
        </p:txBody>
      </p:sp>
      <p:sp>
        <p:nvSpPr>
          <p:cNvPr id="3" name="Text Placeholder 2"/>
          <p:cNvSpPr>
            <a:spLocks noGrp="1"/>
          </p:cNvSpPr>
          <p:nvPr>
            <p:ph type="body" idx="1"/>
          </p:nvPr>
        </p:nvSpPr>
        <p:spPr>
          <a:xfrm>
            <a:off x="537008" y="895349"/>
            <a:ext cx="8069984" cy="3657601"/>
          </a:xfrm>
        </p:spPr>
        <p:txBody>
          <a:bodyPr>
            <a:noAutofit/>
          </a:bodyPr>
          <a:lstStyle/>
          <a:p>
            <a:pPr>
              <a:lnSpc>
                <a:spcPct val="150000"/>
              </a:lnSpc>
            </a:pPr>
            <a:r>
              <a:rPr lang="en-GB" sz="1800" b="1" dirty="0">
                <a:latin typeface="Avenir Book" charset="0"/>
                <a:ea typeface="Avenir Book" charset="0"/>
                <a:cs typeface="Avenir Book" charset="0"/>
              </a:rPr>
              <a:t>Attendance: 10%</a:t>
            </a:r>
          </a:p>
          <a:p>
            <a:pPr>
              <a:lnSpc>
                <a:spcPct val="150000"/>
              </a:lnSpc>
            </a:pPr>
            <a:r>
              <a:rPr lang="en-GB" sz="1800" b="1" dirty="0">
                <a:latin typeface="Avenir Book" charset="0"/>
                <a:ea typeface="Avenir Book" charset="0"/>
                <a:cs typeface="Avenir Book" charset="0"/>
              </a:rPr>
              <a:t>One Presentation &amp; One Assignment: 45% </a:t>
            </a:r>
          </a:p>
          <a:p>
            <a:pPr>
              <a:lnSpc>
                <a:spcPct val="150000"/>
              </a:lnSpc>
            </a:pPr>
            <a:r>
              <a:rPr lang="en-GB" sz="1800" b="1" dirty="0">
                <a:latin typeface="Avenir Book" charset="0"/>
                <a:ea typeface="Avenir Book" charset="0"/>
                <a:cs typeface="Avenir Book" charset="0"/>
              </a:rPr>
              <a:t>Final exam: 45%</a:t>
            </a:r>
          </a:p>
          <a:p>
            <a:pPr>
              <a:lnSpc>
                <a:spcPct val="150000"/>
              </a:lnSpc>
            </a:pPr>
            <a:endParaRPr lang="en-GB" sz="1800" b="1" dirty="0">
              <a:latin typeface="Avenir Book" charset="0"/>
              <a:ea typeface="Avenir Book" charset="0"/>
              <a:cs typeface="Avenir Book" charset="0"/>
            </a:endParaRPr>
          </a:p>
          <a:p>
            <a:pPr marL="514350" indent="-514350">
              <a:lnSpc>
                <a:spcPct val="150000"/>
              </a:lnSpc>
              <a:buFont typeface="+mj-lt"/>
              <a:buAutoNum type="arabicParenR"/>
            </a:pPr>
            <a:endParaRPr lang="en-GB" sz="1800" b="1" dirty="0">
              <a:latin typeface="Avenir Book" charset="0"/>
              <a:ea typeface="Avenir Book" charset="0"/>
              <a:cs typeface="Avenir Book" charset="0"/>
            </a:endParaRPr>
          </a:p>
        </p:txBody>
      </p:sp>
      <p:sp>
        <p:nvSpPr>
          <p:cNvPr id="7" name="TextBox 6"/>
          <p:cNvSpPr txBox="1"/>
          <p:nvPr/>
        </p:nvSpPr>
        <p:spPr>
          <a:xfrm>
            <a:off x="6902245" y="2025445"/>
            <a:ext cx="184731" cy="307777"/>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10355275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a:spLocks noGrp="1"/>
          </p:cNvSpPr>
          <p:nvPr>
            <p:ph type="title"/>
          </p:nvPr>
        </p:nvSpPr>
        <p:spPr/>
        <p:txBody>
          <a:bodyPr>
            <a:noAutofit/>
          </a:bodyPr>
          <a:lstStyle/>
          <a:p>
            <a:pPr>
              <a:buNone/>
            </a:pPr>
            <a:r>
              <a:rPr lang="en-US" sz="2000" dirty="0"/>
              <a:t>An example of Predictive tasks: Classification</a:t>
            </a:r>
          </a:p>
        </p:txBody>
      </p:sp>
      <p:sp>
        <p:nvSpPr>
          <p:cNvPr id="7" name="Text Placeholder 2"/>
          <p:cNvSpPr>
            <a:spLocks noGrp="1"/>
          </p:cNvSpPr>
          <p:nvPr>
            <p:ph type="body" idx="1"/>
          </p:nvPr>
        </p:nvSpPr>
        <p:spPr>
          <a:xfrm>
            <a:off x="171450" y="895350"/>
            <a:ext cx="8784300" cy="3657600"/>
          </a:xfrm>
        </p:spPr>
        <p:txBody>
          <a:bodyPr>
            <a:normAutofit/>
          </a:bodyPr>
          <a:lstStyle/>
          <a:p>
            <a:pPr marL="0" indent="0">
              <a:lnSpc>
                <a:spcPct val="150000"/>
              </a:lnSpc>
              <a:buNone/>
            </a:pPr>
            <a:endParaRPr lang="en-GB" sz="1600" b="1" dirty="0">
              <a:latin typeface="Avenir Book" charset="0"/>
              <a:ea typeface="Avenir Book" charset="0"/>
              <a:cs typeface="Avenir Book" charset="0"/>
            </a:endParaRPr>
          </a:p>
          <a:p>
            <a:pPr marL="0" indent="0">
              <a:lnSpc>
                <a:spcPct val="150000"/>
              </a:lnSpc>
              <a:buNone/>
            </a:pPr>
            <a:endParaRPr lang="en-GB" sz="1500" b="1" dirty="0">
              <a:latin typeface="Avenir Book" charset="0"/>
              <a:ea typeface="Avenir Book" charset="0"/>
              <a:cs typeface="Avenir Book" charset="0"/>
            </a:endParaRPr>
          </a:p>
        </p:txBody>
      </p:sp>
      <p:graphicFrame>
        <p:nvGraphicFramePr>
          <p:cNvPr id="11" name="Object 4">
            <a:extLst>
              <a:ext uri="{FF2B5EF4-FFF2-40B4-BE49-F238E27FC236}">
                <a16:creationId xmlns:a16="http://schemas.microsoft.com/office/drawing/2014/main" id="{B2F3B15E-5E29-4548-8A85-4AC02CF30FED}"/>
              </a:ext>
            </a:extLst>
          </p:cNvPr>
          <p:cNvGraphicFramePr>
            <a:graphicFrameLocks noChangeAspect="1"/>
          </p:cNvGraphicFramePr>
          <p:nvPr>
            <p:extLst>
              <p:ext uri="{D42A27DB-BD31-4B8C-83A1-F6EECF244321}">
                <p14:modId xmlns:p14="http://schemas.microsoft.com/office/powerpoint/2010/main" val="1412845883"/>
              </p:ext>
            </p:extLst>
          </p:nvPr>
        </p:nvGraphicFramePr>
        <p:xfrm>
          <a:off x="410845" y="1867772"/>
          <a:ext cx="3698875" cy="1635125"/>
        </p:xfrm>
        <a:graphic>
          <a:graphicData uri="http://schemas.openxmlformats.org/presentationml/2006/ole">
            <mc:AlternateContent xmlns:mc="http://schemas.openxmlformats.org/markup-compatibility/2006">
              <mc:Choice xmlns:v="urn:schemas-microsoft-com:vml" Requires="v">
                <p:oleObj name="Document" r:id="rId3" imgW="8203692" imgH="3634740" progId="Word.Document.8">
                  <p:embed/>
                </p:oleObj>
              </mc:Choice>
              <mc:Fallback>
                <p:oleObj name="Document" r:id="rId3" imgW="8203692" imgH="3634740" progId="Word.Document.8">
                  <p:embed/>
                  <p:pic>
                    <p:nvPicPr>
                      <p:cNvPr id="11" name="Object 4">
                        <a:extLst>
                          <a:ext uri="{FF2B5EF4-FFF2-40B4-BE49-F238E27FC236}">
                            <a16:creationId xmlns:a16="http://schemas.microsoft.com/office/drawing/2014/main" id="{B2F3B15E-5E29-4548-8A85-4AC02CF30F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0845" y="1867772"/>
                        <a:ext cx="3698875" cy="1635125"/>
                      </a:xfrm>
                      <a:prstGeom prst="rect">
                        <a:avLst/>
                      </a:prstGeom>
                      <a:noFill/>
                      <a:ln>
                        <a:noFill/>
                      </a:ln>
                      <a:effectLst/>
                    </p:spPr>
                  </p:pic>
                </p:oleObj>
              </mc:Fallback>
            </mc:AlternateContent>
          </a:graphicData>
        </a:graphic>
      </p:graphicFrame>
      <p:sp>
        <p:nvSpPr>
          <p:cNvPr id="12" name="Text Box 5">
            <a:extLst>
              <a:ext uri="{FF2B5EF4-FFF2-40B4-BE49-F238E27FC236}">
                <a16:creationId xmlns:a16="http://schemas.microsoft.com/office/drawing/2014/main" id="{F1B05611-4623-194C-9272-91F84618F26E}"/>
              </a:ext>
            </a:extLst>
          </p:cNvPr>
          <p:cNvSpPr txBox="1">
            <a:spLocks noChangeArrowheads="1"/>
          </p:cNvSpPr>
          <p:nvPr/>
        </p:nvSpPr>
        <p:spPr bwMode="auto">
          <a:xfrm>
            <a:off x="4109720" y="876126"/>
            <a:ext cx="415925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rIns="0">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lgn="ctr">
              <a:spcBef>
                <a:spcPct val="50000"/>
              </a:spcBef>
              <a:spcAft>
                <a:spcPct val="0"/>
              </a:spcAft>
              <a:buClrTx/>
              <a:buSzTx/>
              <a:buFontTx/>
              <a:buNone/>
            </a:pPr>
            <a:r>
              <a:rPr lang="en-US" altLang="en-US" sz="1800" dirty="0">
                <a:solidFill>
                  <a:srgbClr val="FF0000"/>
                </a:solidFill>
              </a:rPr>
              <a:t>Model for predicting credit worthiness</a:t>
            </a:r>
          </a:p>
        </p:txBody>
      </p:sp>
      <p:sp>
        <p:nvSpPr>
          <p:cNvPr id="13" name="Text Box 6">
            <a:extLst>
              <a:ext uri="{FF2B5EF4-FFF2-40B4-BE49-F238E27FC236}">
                <a16:creationId xmlns:a16="http://schemas.microsoft.com/office/drawing/2014/main" id="{D11C6E82-10B1-184D-B3AA-8BBC3E77576F}"/>
              </a:ext>
            </a:extLst>
          </p:cNvPr>
          <p:cNvSpPr txBox="1">
            <a:spLocks noChangeArrowheads="1"/>
          </p:cNvSpPr>
          <p:nvPr/>
        </p:nvSpPr>
        <p:spPr bwMode="auto">
          <a:xfrm>
            <a:off x="3284220" y="1415441"/>
            <a:ext cx="8255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50000"/>
              </a:spcBef>
              <a:spcAft>
                <a:spcPct val="0"/>
              </a:spcAft>
              <a:buClrTx/>
              <a:buSzTx/>
              <a:buFontTx/>
              <a:buNone/>
            </a:pPr>
            <a:r>
              <a:rPr lang="en-US" altLang="en-US" sz="2000" dirty="0">
                <a:solidFill>
                  <a:srgbClr val="122940"/>
                </a:solidFill>
              </a:rPr>
              <a:t>Class</a:t>
            </a:r>
          </a:p>
        </p:txBody>
      </p:sp>
      <p:graphicFrame>
        <p:nvGraphicFramePr>
          <p:cNvPr id="14" name="Object 7">
            <a:extLst>
              <a:ext uri="{FF2B5EF4-FFF2-40B4-BE49-F238E27FC236}">
                <a16:creationId xmlns:a16="http://schemas.microsoft.com/office/drawing/2014/main" id="{A5F09AA6-3F8B-654A-97D9-43B53FA3739A}"/>
              </a:ext>
            </a:extLst>
          </p:cNvPr>
          <p:cNvGraphicFramePr>
            <a:graphicFrameLocks noChangeAspect="1"/>
          </p:cNvGraphicFramePr>
          <p:nvPr>
            <p:extLst>
              <p:ext uri="{D42A27DB-BD31-4B8C-83A1-F6EECF244321}">
                <p14:modId xmlns:p14="http://schemas.microsoft.com/office/powerpoint/2010/main" val="1187057967"/>
              </p:ext>
            </p:extLst>
          </p:nvPr>
        </p:nvGraphicFramePr>
        <p:xfrm>
          <a:off x="5580380" y="1313068"/>
          <a:ext cx="2851150" cy="2864350"/>
        </p:xfrm>
        <a:graphic>
          <a:graphicData uri="http://schemas.openxmlformats.org/presentationml/2006/ole">
            <mc:AlternateContent xmlns:mc="http://schemas.openxmlformats.org/markup-compatibility/2006">
              <mc:Choice xmlns:v="urn:schemas-microsoft-com:vml" Requires="v">
                <p:oleObj name="VISIO" r:id="rId5" imgW="7088124" imgH="7124700" progId="Visio.Drawing.6">
                  <p:embed/>
                </p:oleObj>
              </mc:Choice>
              <mc:Fallback>
                <p:oleObj name="VISIO" r:id="rId5" imgW="7088124" imgH="7124700" progId="Visio.Drawing.6">
                  <p:embed/>
                  <p:pic>
                    <p:nvPicPr>
                      <p:cNvPr id="14" name="Object 7">
                        <a:extLst>
                          <a:ext uri="{FF2B5EF4-FFF2-40B4-BE49-F238E27FC236}">
                            <a16:creationId xmlns:a16="http://schemas.microsoft.com/office/drawing/2014/main" id="{A5F09AA6-3F8B-654A-97D9-43B53FA3739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80380" y="1313068"/>
                        <a:ext cx="2851150" cy="2864350"/>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15192139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a:spLocks noGrp="1"/>
          </p:cNvSpPr>
          <p:nvPr>
            <p:ph type="title"/>
          </p:nvPr>
        </p:nvSpPr>
        <p:spPr/>
        <p:txBody>
          <a:bodyPr>
            <a:noAutofit/>
          </a:bodyPr>
          <a:lstStyle/>
          <a:p>
            <a:r>
              <a:rPr lang="en-US" sz="2000" dirty="0"/>
              <a:t>An example of Predictive tasks: Classification (Cont.)</a:t>
            </a:r>
            <a:endParaRPr lang="en-US" sz="2200" dirty="0"/>
          </a:p>
        </p:txBody>
      </p:sp>
      <p:sp>
        <p:nvSpPr>
          <p:cNvPr id="9" name="Text Box 4">
            <a:extLst>
              <a:ext uri="{FF2B5EF4-FFF2-40B4-BE49-F238E27FC236}">
                <a16:creationId xmlns:a16="http://schemas.microsoft.com/office/drawing/2014/main" id="{E873C223-4249-5140-89B7-43B48BB623AC}"/>
              </a:ext>
            </a:extLst>
          </p:cNvPr>
          <p:cNvSpPr txBox="1">
            <a:spLocks noChangeArrowheads="1"/>
          </p:cNvSpPr>
          <p:nvPr/>
        </p:nvSpPr>
        <p:spPr bwMode="auto">
          <a:xfrm rot="19183191">
            <a:off x="621233" y="1073907"/>
            <a:ext cx="117532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marL="342900" indent="-342900">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lgn="ctr">
              <a:spcBef>
                <a:spcPct val="20000"/>
              </a:spcBef>
              <a:spcAft>
                <a:spcPct val="0"/>
              </a:spcAft>
              <a:buClr>
                <a:schemeClr val="accent2"/>
              </a:buClr>
              <a:buFont typeface="Monotype Sorts" pitchFamily="2" charset="2"/>
              <a:buNone/>
            </a:pPr>
            <a:r>
              <a:rPr lang="en-US" altLang="en-US" sz="1600" dirty="0">
                <a:solidFill>
                  <a:srgbClr val="122940"/>
                </a:solidFill>
              </a:rPr>
              <a:t>categorical</a:t>
            </a:r>
          </a:p>
        </p:txBody>
      </p:sp>
      <p:sp>
        <p:nvSpPr>
          <p:cNvPr id="15" name="Text Box 5">
            <a:extLst>
              <a:ext uri="{FF2B5EF4-FFF2-40B4-BE49-F238E27FC236}">
                <a16:creationId xmlns:a16="http://schemas.microsoft.com/office/drawing/2014/main" id="{CC83DF26-EDAF-5347-8709-08B5381C25FA}"/>
              </a:ext>
            </a:extLst>
          </p:cNvPr>
          <p:cNvSpPr txBox="1">
            <a:spLocks noChangeArrowheads="1"/>
          </p:cNvSpPr>
          <p:nvPr/>
        </p:nvSpPr>
        <p:spPr bwMode="auto">
          <a:xfrm rot="19183191">
            <a:off x="1529283" y="1073907"/>
            <a:ext cx="117532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marL="342900" indent="-342900">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lgn="ctr">
              <a:spcBef>
                <a:spcPct val="20000"/>
              </a:spcBef>
              <a:spcAft>
                <a:spcPct val="0"/>
              </a:spcAft>
              <a:buClr>
                <a:schemeClr val="accent2"/>
              </a:buClr>
              <a:buFont typeface="Monotype Sorts" pitchFamily="2" charset="2"/>
              <a:buNone/>
            </a:pPr>
            <a:r>
              <a:rPr lang="en-US" altLang="en-US" sz="1600" dirty="0">
                <a:solidFill>
                  <a:srgbClr val="122940"/>
                </a:solidFill>
              </a:rPr>
              <a:t>categorical</a:t>
            </a:r>
          </a:p>
        </p:txBody>
      </p:sp>
      <p:sp>
        <p:nvSpPr>
          <p:cNvPr id="16" name="Text Box 6">
            <a:extLst>
              <a:ext uri="{FF2B5EF4-FFF2-40B4-BE49-F238E27FC236}">
                <a16:creationId xmlns:a16="http://schemas.microsoft.com/office/drawing/2014/main" id="{206ACB78-024D-5D48-92FC-E3333DE1FC8C}"/>
              </a:ext>
            </a:extLst>
          </p:cNvPr>
          <p:cNvSpPr txBox="1">
            <a:spLocks noChangeArrowheads="1"/>
          </p:cNvSpPr>
          <p:nvPr/>
        </p:nvSpPr>
        <p:spPr bwMode="auto">
          <a:xfrm rot="19183191">
            <a:off x="2537552" y="1026472"/>
            <a:ext cx="123303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marL="342900" indent="-342900">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lgn="ctr">
              <a:spcBef>
                <a:spcPct val="20000"/>
              </a:spcBef>
              <a:spcAft>
                <a:spcPct val="0"/>
              </a:spcAft>
              <a:buClr>
                <a:schemeClr val="accent2"/>
              </a:buClr>
              <a:buFont typeface="Monotype Sorts" pitchFamily="2" charset="2"/>
              <a:buNone/>
            </a:pPr>
            <a:r>
              <a:rPr lang="en-US" altLang="en-US" sz="1600" dirty="0">
                <a:solidFill>
                  <a:srgbClr val="122940"/>
                </a:solidFill>
              </a:rPr>
              <a:t>quantitative</a:t>
            </a:r>
          </a:p>
        </p:txBody>
      </p:sp>
      <p:sp>
        <p:nvSpPr>
          <p:cNvPr id="17" name="Text Box 7">
            <a:extLst>
              <a:ext uri="{FF2B5EF4-FFF2-40B4-BE49-F238E27FC236}">
                <a16:creationId xmlns:a16="http://schemas.microsoft.com/office/drawing/2014/main" id="{D6506590-D361-304F-A5BF-0BE0E41E664C}"/>
              </a:ext>
            </a:extLst>
          </p:cNvPr>
          <p:cNvSpPr txBox="1">
            <a:spLocks noChangeArrowheads="1"/>
          </p:cNvSpPr>
          <p:nvPr/>
        </p:nvSpPr>
        <p:spPr bwMode="auto">
          <a:xfrm rot="19183191">
            <a:off x="3294253" y="1181276"/>
            <a:ext cx="84432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marL="342900" indent="-342900">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lgn="ctr">
              <a:spcBef>
                <a:spcPct val="20000"/>
              </a:spcBef>
              <a:spcAft>
                <a:spcPct val="0"/>
              </a:spcAft>
              <a:buClr>
                <a:schemeClr val="accent2"/>
              </a:buClr>
              <a:buFont typeface="Monotype Sorts" pitchFamily="2" charset="2"/>
              <a:buNone/>
            </a:pPr>
            <a:r>
              <a:rPr lang="en-US" altLang="en-US" sz="1600" dirty="0">
                <a:solidFill>
                  <a:srgbClr val="122940"/>
                </a:solidFill>
              </a:rPr>
              <a:t>class</a:t>
            </a:r>
          </a:p>
        </p:txBody>
      </p:sp>
      <p:grpSp>
        <p:nvGrpSpPr>
          <p:cNvPr id="18" name="Group 9">
            <a:extLst>
              <a:ext uri="{FF2B5EF4-FFF2-40B4-BE49-F238E27FC236}">
                <a16:creationId xmlns:a16="http://schemas.microsoft.com/office/drawing/2014/main" id="{AD5D0145-8F6E-D74F-9652-8BAAD60C88C0}"/>
              </a:ext>
            </a:extLst>
          </p:cNvPr>
          <p:cNvGrpSpPr>
            <a:grpSpLocks/>
          </p:cNvGrpSpPr>
          <p:nvPr/>
        </p:nvGrpSpPr>
        <p:grpSpPr bwMode="auto">
          <a:xfrm>
            <a:off x="7445966" y="3011668"/>
            <a:ext cx="829610" cy="509718"/>
            <a:chOff x="4944" y="2736"/>
            <a:chExt cx="624" cy="432"/>
          </a:xfrm>
        </p:grpSpPr>
        <p:sp>
          <p:nvSpPr>
            <p:cNvPr id="19" name="AutoShape 10">
              <a:extLst>
                <a:ext uri="{FF2B5EF4-FFF2-40B4-BE49-F238E27FC236}">
                  <a16:creationId xmlns:a16="http://schemas.microsoft.com/office/drawing/2014/main" id="{EBAAE493-6314-2843-BC26-9E428C784EE2}"/>
                </a:ext>
              </a:extLst>
            </p:cNvPr>
            <p:cNvSpPr>
              <a:spLocks noChangeArrowheads="1"/>
            </p:cNvSpPr>
            <p:nvPr/>
          </p:nvSpPr>
          <p:spPr bwMode="auto">
            <a:xfrm>
              <a:off x="4944" y="2736"/>
              <a:ext cx="624" cy="432"/>
            </a:xfrm>
            <a:prstGeom prst="can">
              <a:avLst>
                <a:gd name="adj" fmla="val 25000"/>
              </a:avLst>
            </a:prstGeom>
            <a:solidFill>
              <a:srgbClr val="CCCCFF"/>
            </a:solidFill>
            <a:ln w="12700">
              <a:solidFill>
                <a:srgbClr val="0000FF"/>
              </a:solidFill>
              <a:round/>
              <a:headEnd/>
              <a:tailEnd/>
            </a:ln>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0"/>
                </a:spcBef>
                <a:spcAft>
                  <a:spcPct val="0"/>
                </a:spcAft>
                <a:buClrTx/>
                <a:buSzTx/>
                <a:buFontTx/>
                <a:buNone/>
              </a:pPr>
              <a:endParaRPr lang="en-US" altLang="en-US" sz="1400"/>
            </a:p>
          </p:txBody>
        </p:sp>
        <p:sp>
          <p:nvSpPr>
            <p:cNvPr id="20" name="Text Box 11">
              <a:extLst>
                <a:ext uri="{FF2B5EF4-FFF2-40B4-BE49-F238E27FC236}">
                  <a16:creationId xmlns:a16="http://schemas.microsoft.com/office/drawing/2014/main" id="{D27E8705-6EC5-A741-913F-3E2A640C2954}"/>
                </a:ext>
              </a:extLst>
            </p:cNvPr>
            <p:cNvSpPr txBox="1">
              <a:spLocks noChangeArrowheads="1"/>
            </p:cNvSpPr>
            <p:nvPr/>
          </p:nvSpPr>
          <p:spPr bwMode="auto">
            <a:xfrm>
              <a:off x="5086" y="2815"/>
              <a:ext cx="345" cy="299"/>
            </a:xfrm>
            <a:prstGeom prst="rect">
              <a:avLst/>
            </a:prstGeom>
            <a:solidFill>
              <a:srgbClr val="CCCCFF"/>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marL="342900" indent="-342900">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lgn="ctr">
                <a:lnSpc>
                  <a:spcPct val="80000"/>
                </a:lnSpc>
                <a:spcBef>
                  <a:spcPct val="20000"/>
                </a:spcBef>
                <a:spcAft>
                  <a:spcPct val="0"/>
                </a:spcAft>
                <a:buClr>
                  <a:schemeClr val="accent2"/>
                </a:buClr>
                <a:buFont typeface="Monotype Sorts" pitchFamily="2" charset="2"/>
                <a:buNone/>
              </a:pPr>
              <a:r>
                <a:rPr lang="en-US" altLang="en-US" sz="1400" dirty="0">
                  <a:solidFill>
                    <a:srgbClr val="0000CC"/>
                  </a:solidFill>
                </a:rPr>
                <a:t>Test</a:t>
              </a:r>
            </a:p>
            <a:p>
              <a:pPr algn="ctr">
                <a:lnSpc>
                  <a:spcPct val="80000"/>
                </a:lnSpc>
                <a:spcBef>
                  <a:spcPct val="20000"/>
                </a:spcBef>
                <a:spcAft>
                  <a:spcPct val="0"/>
                </a:spcAft>
                <a:buClr>
                  <a:schemeClr val="accent2"/>
                </a:buClr>
                <a:buFont typeface="Monotype Sorts" pitchFamily="2" charset="2"/>
                <a:buNone/>
              </a:pPr>
              <a:r>
                <a:rPr lang="en-US" altLang="en-US" sz="1400" dirty="0">
                  <a:solidFill>
                    <a:srgbClr val="0000CC"/>
                  </a:solidFill>
                </a:rPr>
                <a:t>Set</a:t>
              </a:r>
              <a:endParaRPr lang="en-US" altLang="en-US" sz="1400" b="0" dirty="0">
                <a:solidFill>
                  <a:schemeClr val="bg2"/>
                </a:solidFill>
              </a:endParaRPr>
            </a:p>
          </p:txBody>
        </p:sp>
      </p:grpSp>
      <p:sp>
        <p:nvSpPr>
          <p:cNvPr id="21" name="AutoShape 12">
            <a:extLst>
              <a:ext uri="{FF2B5EF4-FFF2-40B4-BE49-F238E27FC236}">
                <a16:creationId xmlns:a16="http://schemas.microsoft.com/office/drawing/2014/main" id="{273FEE89-7FB0-D049-8D1D-72F582A83D80}"/>
              </a:ext>
            </a:extLst>
          </p:cNvPr>
          <p:cNvSpPr>
            <a:spLocks noChangeArrowheads="1"/>
          </p:cNvSpPr>
          <p:nvPr/>
        </p:nvSpPr>
        <p:spPr bwMode="auto">
          <a:xfrm>
            <a:off x="3635966" y="4154668"/>
            <a:ext cx="829610" cy="509718"/>
          </a:xfrm>
          <a:prstGeom prst="can">
            <a:avLst>
              <a:gd name="adj" fmla="val 25056"/>
            </a:avLst>
          </a:prstGeom>
          <a:solidFill>
            <a:schemeClr val="accent2"/>
          </a:solidFill>
          <a:ln w="12700">
            <a:solidFill>
              <a:srgbClr val="0000FF"/>
            </a:solidFill>
            <a:round/>
            <a:headEnd/>
            <a:tailEnd/>
          </a:ln>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0"/>
              </a:spcBef>
              <a:spcAft>
                <a:spcPct val="0"/>
              </a:spcAft>
              <a:buClrTx/>
              <a:buSzTx/>
              <a:buFontTx/>
              <a:buNone/>
            </a:pPr>
            <a:endParaRPr lang="en-US" altLang="en-US" sz="1400"/>
          </a:p>
        </p:txBody>
      </p:sp>
      <p:sp>
        <p:nvSpPr>
          <p:cNvPr id="22" name="Text Box 13">
            <a:extLst>
              <a:ext uri="{FF2B5EF4-FFF2-40B4-BE49-F238E27FC236}">
                <a16:creationId xmlns:a16="http://schemas.microsoft.com/office/drawing/2014/main" id="{30223F30-8793-6945-A1F6-728E409AB235}"/>
              </a:ext>
            </a:extLst>
          </p:cNvPr>
          <p:cNvSpPr txBox="1">
            <a:spLocks noChangeArrowheads="1"/>
          </p:cNvSpPr>
          <p:nvPr/>
        </p:nvSpPr>
        <p:spPr bwMode="auto">
          <a:xfrm>
            <a:off x="3302807" y="4343711"/>
            <a:ext cx="1540088" cy="289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marL="342900" indent="-342900">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lgn="ctr">
              <a:lnSpc>
                <a:spcPct val="80000"/>
              </a:lnSpc>
              <a:spcBef>
                <a:spcPct val="20000"/>
              </a:spcBef>
              <a:spcAft>
                <a:spcPct val="0"/>
              </a:spcAft>
              <a:buClr>
                <a:schemeClr val="accent2"/>
              </a:buClr>
              <a:buFont typeface="Monotype Sorts" pitchFamily="2" charset="2"/>
              <a:buNone/>
            </a:pPr>
            <a:r>
              <a:rPr lang="en-US" altLang="en-US" sz="1600" dirty="0">
                <a:solidFill>
                  <a:schemeClr val="tx2"/>
                </a:solidFill>
              </a:rPr>
              <a:t>Training Set</a:t>
            </a:r>
            <a:endParaRPr lang="en-US" altLang="en-US" sz="1400" b="0" dirty="0">
              <a:solidFill>
                <a:schemeClr val="bg2"/>
              </a:solidFill>
            </a:endParaRPr>
          </a:p>
        </p:txBody>
      </p:sp>
      <p:grpSp>
        <p:nvGrpSpPr>
          <p:cNvPr id="23" name="Group 14">
            <a:extLst>
              <a:ext uri="{FF2B5EF4-FFF2-40B4-BE49-F238E27FC236}">
                <a16:creationId xmlns:a16="http://schemas.microsoft.com/office/drawing/2014/main" id="{D6C62C4A-0B52-BD4A-8EDD-F6207F1B856E}"/>
              </a:ext>
            </a:extLst>
          </p:cNvPr>
          <p:cNvGrpSpPr>
            <a:grpSpLocks/>
          </p:cNvGrpSpPr>
          <p:nvPr/>
        </p:nvGrpSpPr>
        <p:grpSpPr bwMode="auto">
          <a:xfrm>
            <a:off x="7409159" y="4151128"/>
            <a:ext cx="942617" cy="513258"/>
            <a:chOff x="3360" y="2880"/>
            <a:chExt cx="672" cy="415"/>
          </a:xfrm>
        </p:grpSpPr>
        <p:sp>
          <p:nvSpPr>
            <p:cNvPr id="24" name="AutoShape 15">
              <a:extLst>
                <a:ext uri="{FF2B5EF4-FFF2-40B4-BE49-F238E27FC236}">
                  <a16:creationId xmlns:a16="http://schemas.microsoft.com/office/drawing/2014/main" id="{71F8A628-8872-1A45-BCEC-650F4AE0D4EA}"/>
                </a:ext>
              </a:extLst>
            </p:cNvPr>
            <p:cNvSpPr>
              <a:spLocks noChangeArrowheads="1"/>
            </p:cNvSpPr>
            <p:nvPr/>
          </p:nvSpPr>
          <p:spPr bwMode="auto">
            <a:xfrm>
              <a:off x="3360" y="2880"/>
              <a:ext cx="672" cy="415"/>
            </a:xfrm>
            <a:prstGeom prst="flowChartMultidocument">
              <a:avLst/>
            </a:prstGeom>
            <a:solidFill>
              <a:srgbClr val="00E0CB"/>
            </a:solidFill>
            <a:ln w="12700">
              <a:solidFill>
                <a:schemeClr val="bg2"/>
              </a:solidFill>
              <a:miter lim="800000"/>
              <a:headEnd/>
              <a:tailEnd/>
            </a:ln>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0"/>
                </a:spcBef>
                <a:spcAft>
                  <a:spcPct val="0"/>
                </a:spcAft>
                <a:buClrTx/>
                <a:buSzTx/>
                <a:buFontTx/>
                <a:buNone/>
              </a:pPr>
              <a:endParaRPr lang="en-US" altLang="en-US" sz="1400"/>
            </a:p>
          </p:txBody>
        </p:sp>
        <p:sp>
          <p:nvSpPr>
            <p:cNvPr id="25" name="Text Box 16">
              <a:extLst>
                <a:ext uri="{FF2B5EF4-FFF2-40B4-BE49-F238E27FC236}">
                  <a16:creationId xmlns:a16="http://schemas.microsoft.com/office/drawing/2014/main" id="{BAA077F6-3351-C64E-9216-6806DB445505}"/>
                </a:ext>
              </a:extLst>
            </p:cNvPr>
            <p:cNvSpPr txBox="1">
              <a:spLocks noChangeArrowheads="1"/>
            </p:cNvSpPr>
            <p:nvPr/>
          </p:nvSpPr>
          <p:spPr bwMode="auto">
            <a:xfrm>
              <a:off x="3392" y="2978"/>
              <a:ext cx="547" cy="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marL="342900" indent="-342900">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lgn="r">
                <a:spcBef>
                  <a:spcPct val="20000"/>
                </a:spcBef>
                <a:spcAft>
                  <a:spcPct val="0"/>
                </a:spcAft>
                <a:buClr>
                  <a:schemeClr val="accent2"/>
                </a:buClr>
                <a:buFont typeface="Monotype Sorts" pitchFamily="2" charset="2"/>
                <a:buNone/>
              </a:pPr>
              <a:r>
                <a:rPr lang="en-US" altLang="en-US" sz="2000">
                  <a:solidFill>
                    <a:srgbClr val="CC0000"/>
                  </a:solidFill>
                </a:rPr>
                <a:t>Model</a:t>
              </a:r>
              <a:endParaRPr lang="en-US" altLang="en-US" sz="1400" b="0">
                <a:solidFill>
                  <a:schemeClr val="bg2"/>
                </a:solidFill>
              </a:endParaRPr>
            </a:p>
          </p:txBody>
        </p:sp>
      </p:grpSp>
      <p:sp>
        <p:nvSpPr>
          <p:cNvPr id="26" name="AutoShape 17">
            <a:extLst>
              <a:ext uri="{FF2B5EF4-FFF2-40B4-BE49-F238E27FC236}">
                <a16:creationId xmlns:a16="http://schemas.microsoft.com/office/drawing/2014/main" id="{9362604C-79E2-9A47-A215-8C205BFFBD7E}"/>
              </a:ext>
            </a:extLst>
          </p:cNvPr>
          <p:cNvSpPr>
            <a:spLocks noChangeArrowheads="1"/>
          </p:cNvSpPr>
          <p:nvPr/>
        </p:nvSpPr>
        <p:spPr bwMode="auto">
          <a:xfrm>
            <a:off x="4997784" y="4081748"/>
            <a:ext cx="1525191" cy="739799"/>
          </a:xfrm>
          <a:prstGeom prst="bevel">
            <a:avLst>
              <a:gd name="adj" fmla="val 12500"/>
            </a:avLst>
          </a:prstGeom>
          <a:solidFill>
            <a:srgbClr val="C0C0C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0"/>
              </a:spcBef>
              <a:spcAft>
                <a:spcPct val="0"/>
              </a:spcAft>
              <a:buClrTx/>
              <a:buSzTx/>
              <a:buFontTx/>
              <a:buNone/>
            </a:pPr>
            <a:endParaRPr lang="en-US" altLang="en-US" sz="1400"/>
          </a:p>
        </p:txBody>
      </p:sp>
      <p:sp>
        <p:nvSpPr>
          <p:cNvPr id="27" name="Text Box 18">
            <a:extLst>
              <a:ext uri="{FF2B5EF4-FFF2-40B4-BE49-F238E27FC236}">
                <a16:creationId xmlns:a16="http://schemas.microsoft.com/office/drawing/2014/main" id="{C4450C77-CF1F-1748-8DAF-BAD99FAB0491}"/>
              </a:ext>
            </a:extLst>
          </p:cNvPr>
          <p:cNvSpPr txBox="1">
            <a:spLocks noChangeArrowheads="1"/>
          </p:cNvSpPr>
          <p:nvPr/>
        </p:nvSpPr>
        <p:spPr bwMode="auto">
          <a:xfrm>
            <a:off x="4951750" y="4098032"/>
            <a:ext cx="1525190" cy="7017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marL="342900" indent="-342900">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lgn="ctr">
              <a:spcBef>
                <a:spcPct val="20000"/>
              </a:spcBef>
              <a:spcAft>
                <a:spcPct val="0"/>
              </a:spcAft>
              <a:buClr>
                <a:schemeClr val="accent2"/>
              </a:buClr>
              <a:buFont typeface="Monotype Sorts" pitchFamily="2" charset="2"/>
              <a:buNone/>
            </a:pPr>
            <a:r>
              <a:rPr lang="en-US" altLang="en-US" sz="1800" dirty="0">
                <a:solidFill>
                  <a:srgbClr val="000000"/>
                </a:solidFill>
              </a:rPr>
              <a:t>Learn </a:t>
            </a:r>
          </a:p>
          <a:p>
            <a:pPr algn="ctr">
              <a:spcBef>
                <a:spcPct val="20000"/>
              </a:spcBef>
              <a:spcAft>
                <a:spcPct val="0"/>
              </a:spcAft>
              <a:buClr>
                <a:schemeClr val="accent2"/>
              </a:buClr>
              <a:buFont typeface="Monotype Sorts" pitchFamily="2" charset="2"/>
              <a:buNone/>
            </a:pPr>
            <a:r>
              <a:rPr lang="en-US" altLang="en-US" sz="1800" dirty="0">
                <a:solidFill>
                  <a:srgbClr val="000000"/>
                </a:solidFill>
              </a:rPr>
              <a:t>Classifier</a:t>
            </a:r>
            <a:endParaRPr lang="en-US" altLang="en-US" sz="1800" b="0" dirty="0">
              <a:solidFill>
                <a:srgbClr val="00E0CB"/>
              </a:solidFill>
            </a:endParaRPr>
          </a:p>
        </p:txBody>
      </p:sp>
      <p:sp>
        <p:nvSpPr>
          <p:cNvPr id="28" name="AutoShape 19">
            <a:extLst>
              <a:ext uri="{FF2B5EF4-FFF2-40B4-BE49-F238E27FC236}">
                <a16:creationId xmlns:a16="http://schemas.microsoft.com/office/drawing/2014/main" id="{11C91BB5-13AC-8E41-8284-9AB3D08496B6}"/>
              </a:ext>
            </a:extLst>
          </p:cNvPr>
          <p:cNvSpPr>
            <a:spLocks noChangeArrowheads="1"/>
          </p:cNvSpPr>
          <p:nvPr/>
        </p:nvSpPr>
        <p:spPr bwMode="auto">
          <a:xfrm>
            <a:off x="4655389" y="4273624"/>
            <a:ext cx="405499" cy="105012"/>
          </a:xfrm>
          <a:prstGeom prst="rightArrow">
            <a:avLst>
              <a:gd name="adj1" fmla="val 50000"/>
              <a:gd name="adj2" fmla="val 85674"/>
            </a:avLst>
          </a:prstGeom>
          <a:solidFill>
            <a:srgbClr val="CC0000"/>
          </a:solidFill>
          <a:ln w="12700">
            <a:solidFill>
              <a:srgbClr val="CC0000"/>
            </a:solidFill>
            <a:miter lim="800000"/>
            <a:headEnd/>
            <a:tailEnd/>
          </a:ln>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0"/>
              </a:spcBef>
              <a:spcAft>
                <a:spcPct val="0"/>
              </a:spcAft>
              <a:buClrTx/>
              <a:buSzTx/>
              <a:buFontTx/>
              <a:buNone/>
            </a:pPr>
            <a:endParaRPr lang="en-US" altLang="en-US" sz="1400"/>
          </a:p>
        </p:txBody>
      </p:sp>
      <p:sp>
        <p:nvSpPr>
          <p:cNvPr id="29" name="AutoShape 20">
            <a:extLst>
              <a:ext uri="{FF2B5EF4-FFF2-40B4-BE49-F238E27FC236}">
                <a16:creationId xmlns:a16="http://schemas.microsoft.com/office/drawing/2014/main" id="{AC11E3BD-0A3F-9648-B23C-C6EB727647E9}"/>
              </a:ext>
            </a:extLst>
          </p:cNvPr>
          <p:cNvSpPr>
            <a:spLocks noChangeArrowheads="1"/>
          </p:cNvSpPr>
          <p:nvPr/>
        </p:nvSpPr>
        <p:spPr bwMode="auto">
          <a:xfrm>
            <a:off x="6677864" y="4238699"/>
            <a:ext cx="405499" cy="105012"/>
          </a:xfrm>
          <a:prstGeom prst="rightArrow">
            <a:avLst>
              <a:gd name="adj1" fmla="val 50000"/>
              <a:gd name="adj2" fmla="val 85674"/>
            </a:avLst>
          </a:prstGeom>
          <a:solidFill>
            <a:srgbClr val="CC0000"/>
          </a:solidFill>
          <a:ln w="12700">
            <a:solidFill>
              <a:srgbClr val="CC0000"/>
            </a:solidFill>
            <a:miter lim="800000"/>
            <a:headEnd/>
            <a:tailEnd/>
          </a:ln>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0"/>
              </a:spcBef>
              <a:spcAft>
                <a:spcPct val="0"/>
              </a:spcAft>
              <a:buClrTx/>
              <a:buSzTx/>
              <a:buFontTx/>
              <a:buNone/>
            </a:pPr>
            <a:endParaRPr lang="en-US" altLang="en-US" sz="1400"/>
          </a:p>
        </p:txBody>
      </p:sp>
      <p:sp>
        <p:nvSpPr>
          <p:cNvPr id="30" name="AutoShape 21">
            <a:extLst>
              <a:ext uri="{FF2B5EF4-FFF2-40B4-BE49-F238E27FC236}">
                <a16:creationId xmlns:a16="http://schemas.microsoft.com/office/drawing/2014/main" id="{AC3F3137-C8EC-E74B-BB0D-64FEDFBBE986}"/>
              </a:ext>
            </a:extLst>
          </p:cNvPr>
          <p:cNvSpPr>
            <a:spLocks noChangeArrowheads="1"/>
          </p:cNvSpPr>
          <p:nvPr/>
        </p:nvSpPr>
        <p:spPr bwMode="auto">
          <a:xfrm rot="5400000">
            <a:off x="7714540" y="3730289"/>
            <a:ext cx="232439" cy="127632"/>
          </a:xfrm>
          <a:prstGeom prst="rightArrow">
            <a:avLst>
              <a:gd name="adj1" fmla="val 50000"/>
              <a:gd name="adj2" fmla="val 51302"/>
            </a:avLst>
          </a:prstGeom>
          <a:solidFill>
            <a:srgbClr val="CC0000"/>
          </a:solidFill>
          <a:ln w="12700">
            <a:solidFill>
              <a:srgbClr val="CC0000"/>
            </a:solidFill>
            <a:miter lim="800000"/>
            <a:headEnd/>
            <a:tailEnd/>
          </a:ln>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0"/>
              </a:spcBef>
              <a:spcAft>
                <a:spcPct val="0"/>
              </a:spcAft>
              <a:buClrTx/>
              <a:buSzTx/>
              <a:buFontTx/>
              <a:buNone/>
            </a:pPr>
            <a:endParaRPr lang="en-US" altLang="en-US" sz="1400"/>
          </a:p>
        </p:txBody>
      </p:sp>
      <p:sp>
        <p:nvSpPr>
          <p:cNvPr id="31" name="Line 22">
            <a:extLst>
              <a:ext uri="{FF2B5EF4-FFF2-40B4-BE49-F238E27FC236}">
                <a16:creationId xmlns:a16="http://schemas.microsoft.com/office/drawing/2014/main" id="{934B409A-EC84-004F-B86D-80669D2B808E}"/>
              </a:ext>
            </a:extLst>
          </p:cNvPr>
          <p:cNvSpPr>
            <a:spLocks noChangeShapeType="1"/>
          </p:cNvSpPr>
          <p:nvPr/>
        </p:nvSpPr>
        <p:spPr bwMode="auto">
          <a:xfrm>
            <a:off x="2095878" y="3288024"/>
            <a:ext cx="1540088" cy="86310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32" name="Line 23">
            <a:extLst>
              <a:ext uri="{FF2B5EF4-FFF2-40B4-BE49-F238E27FC236}">
                <a16:creationId xmlns:a16="http://schemas.microsoft.com/office/drawing/2014/main" id="{F77F7698-B689-654A-9A57-479622D5F9A2}"/>
              </a:ext>
            </a:extLst>
          </p:cNvPr>
          <p:cNvSpPr>
            <a:spLocks noChangeShapeType="1"/>
          </p:cNvSpPr>
          <p:nvPr/>
        </p:nvSpPr>
        <p:spPr bwMode="auto">
          <a:xfrm>
            <a:off x="6677864" y="2571749"/>
            <a:ext cx="1216712" cy="509717"/>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aphicFrame>
        <p:nvGraphicFramePr>
          <p:cNvPr id="33" name="Object 24">
            <a:extLst>
              <a:ext uri="{FF2B5EF4-FFF2-40B4-BE49-F238E27FC236}">
                <a16:creationId xmlns:a16="http://schemas.microsoft.com/office/drawing/2014/main" id="{190B31D3-7F97-3540-8F88-CC661358A0A5}"/>
              </a:ext>
            </a:extLst>
          </p:cNvPr>
          <p:cNvGraphicFramePr>
            <a:graphicFrameLocks noChangeAspect="1"/>
          </p:cNvGraphicFramePr>
          <p:nvPr>
            <p:extLst>
              <p:ext uri="{D42A27DB-BD31-4B8C-83A1-F6EECF244321}">
                <p14:modId xmlns:p14="http://schemas.microsoft.com/office/powerpoint/2010/main" val="468877755"/>
              </p:ext>
            </p:extLst>
          </p:nvPr>
        </p:nvGraphicFramePr>
        <p:xfrm>
          <a:off x="310136" y="1644757"/>
          <a:ext cx="3717290" cy="1643266"/>
        </p:xfrm>
        <a:graphic>
          <a:graphicData uri="http://schemas.openxmlformats.org/presentationml/2006/ole">
            <mc:AlternateContent xmlns:mc="http://schemas.openxmlformats.org/markup-compatibility/2006">
              <mc:Choice xmlns:v="urn:schemas-microsoft-com:vml" Requires="v">
                <p:oleObj name="Document" r:id="rId3" imgW="8203692" imgH="3634740" progId="Word.Document.8">
                  <p:embed/>
                </p:oleObj>
              </mc:Choice>
              <mc:Fallback>
                <p:oleObj name="Document" r:id="rId3" imgW="8203692" imgH="3634740" progId="Word.Document.8">
                  <p:embed/>
                  <p:pic>
                    <p:nvPicPr>
                      <p:cNvPr id="33" name="Object 24">
                        <a:extLst>
                          <a:ext uri="{FF2B5EF4-FFF2-40B4-BE49-F238E27FC236}">
                            <a16:creationId xmlns:a16="http://schemas.microsoft.com/office/drawing/2014/main" id="{190B31D3-7F97-3540-8F88-CC661358A0A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0136" y="1644757"/>
                        <a:ext cx="3717290" cy="1643266"/>
                      </a:xfrm>
                      <a:prstGeom prst="rect">
                        <a:avLst/>
                      </a:prstGeom>
                      <a:noFill/>
                      <a:ln>
                        <a:noFill/>
                      </a:ln>
                      <a:effectLst/>
                    </p:spPr>
                  </p:pic>
                </p:oleObj>
              </mc:Fallback>
            </mc:AlternateContent>
          </a:graphicData>
        </a:graphic>
      </p:graphicFrame>
      <p:graphicFrame>
        <p:nvGraphicFramePr>
          <p:cNvPr id="34" name="Object 25">
            <a:extLst>
              <a:ext uri="{FF2B5EF4-FFF2-40B4-BE49-F238E27FC236}">
                <a16:creationId xmlns:a16="http://schemas.microsoft.com/office/drawing/2014/main" id="{D0DC08CE-B84E-8743-B784-BAEC770FF64A}"/>
              </a:ext>
            </a:extLst>
          </p:cNvPr>
          <p:cNvGraphicFramePr>
            <a:graphicFrameLocks noChangeAspect="1"/>
          </p:cNvGraphicFramePr>
          <p:nvPr>
            <p:extLst>
              <p:ext uri="{D42A27DB-BD31-4B8C-83A1-F6EECF244321}">
                <p14:modId xmlns:p14="http://schemas.microsoft.com/office/powerpoint/2010/main" val="979910972"/>
              </p:ext>
            </p:extLst>
          </p:nvPr>
        </p:nvGraphicFramePr>
        <p:xfrm>
          <a:off x="5180408" y="971550"/>
          <a:ext cx="3658792" cy="1616676"/>
        </p:xfrm>
        <a:graphic>
          <a:graphicData uri="http://schemas.openxmlformats.org/presentationml/2006/ole">
            <mc:AlternateContent xmlns:mc="http://schemas.openxmlformats.org/markup-compatibility/2006">
              <mc:Choice xmlns:v="urn:schemas-microsoft-com:vml" Requires="v">
                <p:oleObj name="Document" r:id="rId5" imgW="8207072" imgH="3629483" progId="Word.Document.8">
                  <p:embed/>
                </p:oleObj>
              </mc:Choice>
              <mc:Fallback>
                <p:oleObj name="Document" r:id="rId5" imgW="8207072" imgH="3629483" progId="Word.Document.8">
                  <p:embed/>
                  <p:pic>
                    <p:nvPicPr>
                      <p:cNvPr id="34" name="Object 25">
                        <a:extLst>
                          <a:ext uri="{FF2B5EF4-FFF2-40B4-BE49-F238E27FC236}">
                            <a16:creationId xmlns:a16="http://schemas.microsoft.com/office/drawing/2014/main" id="{D0DC08CE-B84E-8743-B784-BAEC770FF64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80408" y="971550"/>
                        <a:ext cx="3658792" cy="1616676"/>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42211982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a:spLocks noGrp="1"/>
          </p:cNvSpPr>
          <p:nvPr>
            <p:ph type="title"/>
          </p:nvPr>
        </p:nvSpPr>
        <p:spPr/>
        <p:txBody>
          <a:bodyPr>
            <a:noAutofit/>
          </a:bodyPr>
          <a:lstStyle/>
          <a:p>
            <a:pPr>
              <a:buNone/>
            </a:pPr>
            <a:r>
              <a:rPr lang="en-US" sz="2000" dirty="0"/>
              <a:t>Examples of classification task</a:t>
            </a:r>
            <a:endParaRPr lang="en-US" sz="2200" dirty="0"/>
          </a:p>
        </p:txBody>
      </p:sp>
      <p:sp>
        <p:nvSpPr>
          <p:cNvPr id="5" name="Text Placeholder 2">
            <a:extLst>
              <a:ext uri="{FF2B5EF4-FFF2-40B4-BE49-F238E27FC236}">
                <a16:creationId xmlns:a16="http://schemas.microsoft.com/office/drawing/2014/main" id="{0EBDA3F4-5AF8-AD4E-A14C-EF1519442FFF}"/>
              </a:ext>
            </a:extLst>
          </p:cNvPr>
          <p:cNvSpPr txBox="1">
            <a:spLocks/>
          </p:cNvSpPr>
          <p:nvPr/>
        </p:nvSpPr>
        <p:spPr>
          <a:xfrm>
            <a:off x="255299" y="895349"/>
            <a:ext cx="8507701" cy="3883969"/>
          </a:xfrm>
          <a:prstGeom prst="rect">
            <a:avLst/>
          </a:prstGeom>
          <a:noFill/>
          <a:ln>
            <a:noFill/>
          </a:ln>
        </p:spPr>
        <p:txBody>
          <a:bodyPr vert="horz" lIns="91425" tIns="91425" rIns="91425" bIns="91425" rtlCol="0" anchor="t" anchorCtr="0">
            <a:noAutofit/>
          </a:bodyPr>
          <a:lstStyle>
            <a:lvl1pPr marL="171450" indent="-171450" algn="l" defTabSz="685800" rtl="0" eaLnBrk="1" latinLnBrk="0" hangingPunct="1">
              <a:lnSpc>
                <a:spcPct val="90000"/>
              </a:lnSpc>
              <a:spcBef>
                <a:spcPts val="0"/>
              </a:spcBef>
              <a:buFont typeface="Arial" panose="020B0604020202020204" pitchFamily="34" charset="0"/>
              <a:buChar char="•"/>
              <a:defRPr sz="2100" kern="1200">
                <a:solidFill>
                  <a:schemeClr val="tx1"/>
                </a:solidFill>
                <a:latin typeface="Roboto Condensed Light" panose="02000000000000000000" pitchFamily="2" charset="0"/>
                <a:ea typeface="Roboto Condensed Light" panose="02000000000000000000" pitchFamily="2" charset="0"/>
                <a:cs typeface="+mn-cs"/>
              </a:defRPr>
            </a:lvl1pPr>
            <a:lvl2pPr marL="514350" indent="-171450" algn="l" defTabSz="6858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0"/>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0"/>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0"/>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0"/>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0"/>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0"/>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0"/>
              </a:spcBef>
              <a:buFont typeface="Arial" panose="020B0604020202020204" pitchFamily="34" charset="0"/>
              <a:buChar char="•"/>
              <a:defRPr sz="1350" kern="1200">
                <a:solidFill>
                  <a:schemeClr val="tx1"/>
                </a:solidFill>
                <a:latin typeface="+mn-lt"/>
                <a:ea typeface="+mn-ea"/>
                <a:cs typeface="+mn-cs"/>
              </a:defRPr>
            </a:lvl9pPr>
          </a:lstStyle>
          <a:p>
            <a:pPr lvl="1">
              <a:lnSpc>
                <a:spcPct val="150000"/>
              </a:lnSpc>
            </a:pPr>
            <a:r>
              <a:rPr lang="en-GB" sz="1600" dirty="0">
                <a:latin typeface="Avenir Book" charset="0"/>
                <a:ea typeface="Avenir Book" charset="0"/>
                <a:cs typeface="Avenir Book" charset="0"/>
              </a:rPr>
              <a:t>Categorizing news stories as finance,  </a:t>
            </a:r>
          </a:p>
          <a:p>
            <a:pPr marL="342900" lvl="1" indent="0">
              <a:lnSpc>
                <a:spcPct val="150000"/>
              </a:lnSpc>
              <a:buNone/>
            </a:pPr>
            <a:r>
              <a:rPr lang="en-GB" sz="1600" dirty="0">
                <a:latin typeface="Avenir Book" charset="0"/>
                <a:ea typeface="Avenir Book" charset="0"/>
                <a:cs typeface="Avenir Book" charset="0"/>
              </a:rPr>
              <a:t>weather, entertainment, sports, etc 	</a:t>
            </a:r>
          </a:p>
          <a:p>
            <a:pPr lvl="1">
              <a:lnSpc>
                <a:spcPct val="150000"/>
              </a:lnSpc>
            </a:pPr>
            <a:endParaRPr lang="en-GB" sz="1600" dirty="0">
              <a:latin typeface="Avenir Book" charset="0"/>
              <a:ea typeface="Avenir Book" charset="0"/>
              <a:cs typeface="Avenir Book" charset="0"/>
            </a:endParaRPr>
          </a:p>
          <a:p>
            <a:pPr lvl="1">
              <a:lnSpc>
                <a:spcPct val="150000"/>
              </a:lnSpc>
            </a:pPr>
            <a:r>
              <a:rPr lang="en-GB" sz="1600" dirty="0">
                <a:latin typeface="Avenir Book" charset="0"/>
                <a:ea typeface="Avenir Book" charset="0"/>
                <a:cs typeface="Avenir Book" charset="0"/>
              </a:rPr>
              <a:t>Classifying credit card transactions </a:t>
            </a:r>
          </a:p>
          <a:p>
            <a:pPr marL="342900" lvl="1" indent="0">
              <a:lnSpc>
                <a:spcPct val="150000"/>
              </a:lnSpc>
              <a:buNone/>
            </a:pPr>
            <a:r>
              <a:rPr lang="en-GB" sz="1600" dirty="0">
                <a:latin typeface="Avenir Book" charset="0"/>
                <a:ea typeface="Avenir Book" charset="0"/>
                <a:cs typeface="Avenir Book" charset="0"/>
              </a:rPr>
              <a:t>as legitimate or fraudulent</a:t>
            </a:r>
          </a:p>
          <a:p>
            <a:pPr lvl="1">
              <a:lnSpc>
                <a:spcPct val="150000"/>
              </a:lnSpc>
            </a:pPr>
            <a:endParaRPr lang="en-GB" sz="1600" dirty="0">
              <a:latin typeface="Avenir Book" charset="0"/>
              <a:ea typeface="Avenir Book" charset="0"/>
              <a:cs typeface="Avenir Book" charset="0"/>
            </a:endParaRPr>
          </a:p>
          <a:p>
            <a:pPr lvl="1">
              <a:lnSpc>
                <a:spcPct val="150000"/>
              </a:lnSpc>
            </a:pPr>
            <a:r>
              <a:rPr lang="en-GB" sz="1600" dirty="0">
                <a:latin typeface="Avenir Book" charset="0"/>
                <a:ea typeface="Avenir Book" charset="0"/>
                <a:cs typeface="Avenir Book" charset="0"/>
              </a:rPr>
              <a:t>Identifying intruders in the cyberspace</a:t>
            </a:r>
          </a:p>
          <a:p>
            <a:pPr lvl="1">
              <a:lnSpc>
                <a:spcPct val="150000"/>
              </a:lnSpc>
            </a:pPr>
            <a:endParaRPr lang="en-GB" sz="1600" dirty="0">
              <a:latin typeface="Avenir Book" charset="0"/>
              <a:ea typeface="Avenir Book" charset="0"/>
              <a:cs typeface="Avenir Book" charset="0"/>
            </a:endParaRPr>
          </a:p>
          <a:p>
            <a:pPr lvl="1">
              <a:lnSpc>
                <a:spcPct val="150000"/>
              </a:lnSpc>
            </a:pPr>
            <a:r>
              <a:rPr lang="en-GB" sz="1600" dirty="0">
                <a:latin typeface="Avenir Book" charset="0"/>
                <a:ea typeface="Avenir Book" charset="0"/>
                <a:cs typeface="Avenir Book" charset="0"/>
              </a:rPr>
              <a:t>Predicting tumour cells as benign or malignant  </a:t>
            </a:r>
          </a:p>
          <a:p>
            <a:pPr marL="342900" lvl="1" indent="0">
              <a:lnSpc>
                <a:spcPct val="150000"/>
              </a:lnSpc>
              <a:buNone/>
            </a:pPr>
            <a:endParaRPr lang="en-GB" sz="1600" dirty="0">
              <a:latin typeface="Avenir Book" charset="0"/>
              <a:ea typeface="Avenir Book" charset="0"/>
              <a:cs typeface="Avenir Book" charset="0"/>
            </a:endParaRPr>
          </a:p>
        </p:txBody>
      </p:sp>
      <p:pic>
        <p:nvPicPr>
          <p:cNvPr id="3" name="Picture 2" descr="A picture containing diagram&#10;&#10;Description automatically generated">
            <a:extLst>
              <a:ext uri="{FF2B5EF4-FFF2-40B4-BE49-F238E27FC236}">
                <a16:creationId xmlns:a16="http://schemas.microsoft.com/office/drawing/2014/main" id="{E8625EC6-BED9-7B4C-82F5-F48167E35DAA}"/>
              </a:ext>
            </a:extLst>
          </p:cNvPr>
          <p:cNvPicPr>
            <a:picLocks noChangeAspect="1"/>
          </p:cNvPicPr>
          <p:nvPr/>
        </p:nvPicPr>
        <p:blipFill>
          <a:blip r:embed="rId3"/>
          <a:stretch>
            <a:fillRect/>
          </a:stretch>
        </p:blipFill>
        <p:spPr>
          <a:xfrm>
            <a:off x="5638800" y="520584"/>
            <a:ext cx="2794000" cy="1291345"/>
          </a:xfrm>
          <a:prstGeom prst="rect">
            <a:avLst/>
          </a:prstGeom>
        </p:spPr>
      </p:pic>
      <p:grpSp>
        <p:nvGrpSpPr>
          <p:cNvPr id="9" name="Group 8">
            <a:extLst>
              <a:ext uri="{FF2B5EF4-FFF2-40B4-BE49-F238E27FC236}">
                <a16:creationId xmlns:a16="http://schemas.microsoft.com/office/drawing/2014/main" id="{E0F0EA3D-492C-F144-8373-EEDF0512D080}"/>
              </a:ext>
            </a:extLst>
          </p:cNvPr>
          <p:cNvGrpSpPr/>
          <p:nvPr/>
        </p:nvGrpSpPr>
        <p:grpSpPr>
          <a:xfrm>
            <a:off x="5908040" y="1811929"/>
            <a:ext cx="2546518" cy="1333500"/>
            <a:chOff x="5908040" y="1811929"/>
            <a:chExt cx="2546518" cy="1333500"/>
          </a:xfrm>
        </p:grpSpPr>
        <p:pic>
          <p:nvPicPr>
            <p:cNvPr id="6" name="Picture 5" descr="A close up of a sign&#10;&#10;Description automatically generated">
              <a:extLst>
                <a:ext uri="{FF2B5EF4-FFF2-40B4-BE49-F238E27FC236}">
                  <a16:creationId xmlns:a16="http://schemas.microsoft.com/office/drawing/2014/main" id="{60B90362-9B1C-8448-B66B-212A8B577709}"/>
                </a:ext>
              </a:extLst>
            </p:cNvPr>
            <p:cNvPicPr>
              <a:picLocks noChangeAspect="1"/>
            </p:cNvPicPr>
            <p:nvPr/>
          </p:nvPicPr>
          <p:blipFill>
            <a:blip r:embed="rId4"/>
            <a:stretch>
              <a:fillRect/>
            </a:stretch>
          </p:blipFill>
          <p:spPr>
            <a:xfrm>
              <a:off x="5908040" y="1811929"/>
              <a:ext cx="2006600" cy="1333500"/>
            </a:xfrm>
            <a:prstGeom prst="rect">
              <a:avLst/>
            </a:prstGeom>
          </p:spPr>
        </p:pic>
        <p:pic>
          <p:nvPicPr>
            <p:cNvPr id="8" name="Picture 7" descr="A close up of a sign&#10;&#10;Description automatically generated">
              <a:extLst>
                <a:ext uri="{FF2B5EF4-FFF2-40B4-BE49-F238E27FC236}">
                  <a16:creationId xmlns:a16="http://schemas.microsoft.com/office/drawing/2014/main" id="{E4F0C935-74F5-A745-97B8-8052CB5A379F}"/>
                </a:ext>
              </a:extLst>
            </p:cNvPr>
            <p:cNvPicPr>
              <a:picLocks noChangeAspect="1"/>
            </p:cNvPicPr>
            <p:nvPr/>
          </p:nvPicPr>
          <p:blipFill>
            <a:blip r:embed="rId5"/>
            <a:stretch>
              <a:fillRect/>
            </a:stretch>
          </p:blipFill>
          <p:spPr>
            <a:xfrm>
              <a:off x="7374722" y="2390109"/>
              <a:ext cx="1079836" cy="676799"/>
            </a:xfrm>
            <a:prstGeom prst="rect">
              <a:avLst/>
            </a:prstGeom>
          </p:spPr>
        </p:pic>
      </p:grpSp>
      <p:pic>
        <p:nvPicPr>
          <p:cNvPr id="12" name="Picture 11" descr="A picture containing diagram&#10;&#10;Description automatically generated">
            <a:extLst>
              <a:ext uri="{FF2B5EF4-FFF2-40B4-BE49-F238E27FC236}">
                <a16:creationId xmlns:a16="http://schemas.microsoft.com/office/drawing/2014/main" id="{284EF64E-8622-C14B-B766-3CA6D05DB1CF}"/>
              </a:ext>
            </a:extLst>
          </p:cNvPr>
          <p:cNvPicPr>
            <a:picLocks noChangeAspect="1"/>
          </p:cNvPicPr>
          <p:nvPr/>
        </p:nvPicPr>
        <p:blipFill>
          <a:blip r:embed="rId6"/>
          <a:stretch>
            <a:fillRect/>
          </a:stretch>
        </p:blipFill>
        <p:spPr>
          <a:xfrm>
            <a:off x="5908040" y="3504358"/>
            <a:ext cx="2208298" cy="1115302"/>
          </a:xfrm>
          <a:prstGeom prst="rect">
            <a:avLst/>
          </a:prstGeom>
        </p:spPr>
      </p:pic>
    </p:spTree>
    <p:extLst>
      <p:ext uri="{BB962C8B-B14F-4D97-AF65-F5344CB8AC3E}">
        <p14:creationId xmlns:p14="http://schemas.microsoft.com/office/powerpoint/2010/main" val="27693232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a:spLocks noGrp="1"/>
          </p:cNvSpPr>
          <p:nvPr>
            <p:ph type="title"/>
          </p:nvPr>
        </p:nvSpPr>
        <p:spPr/>
        <p:txBody>
          <a:bodyPr>
            <a:noAutofit/>
          </a:bodyPr>
          <a:lstStyle/>
          <a:p>
            <a:pPr>
              <a:buNone/>
            </a:pPr>
            <a:r>
              <a:rPr lang="en-US" sz="2000" dirty="0"/>
              <a:t>Classification: Classifying news category</a:t>
            </a:r>
            <a:endParaRPr lang="en-US" sz="2200" dirty="0"/>
          </a:p>
        </p:txBody>
      </p:sp>
      <p:sp>
        <p:nvSpPr>
          <p:cNvPr id="5" name="Text Placeholder 2">
            <a:extLst>
              <a:ext uri="{FF2B5EF4-FFF2-40B4-BE49-F238E27FC236}">
                <a16:creationId xmlns:a16="http://schemas.microsoft.com/office/drawing/2014/main" id="{0EBDA3F4-5AF8-AD4E-A14C-EF1519442FFF}"/>
              </a:ext>
            </a:extLst>
          </p:cNvPr>
          <p:cNvSpPr txBox="1">
            <a:spLocks/>
          </p:cNvSpPr>
          <p:nvPr/>
        </p:nvSpPr>
        <p:spPr>
          <a:xfrm>
            <a:off x="255299" y="895349"/>
            <a:ext cx="8507701" cy="3883969"/>
          </a:xfrm>
          <a:prstGeom prst="rect">
            <a:avLst/>
          </a:prstGeom>
          <a:noFill/>
          <a:ln>
            <a:noFill/>
          </a:ln>
        </p:spPr>
        <p:txBody>
          <a:bodyPr vert="horz" lIns="91425" tIns="91425" rIns="91425" bIns="91425" rtlCol="0" anchor="t" anchorCtr="0">
            <a:noAutofit/>
          </a:bodyPr>
          <a:lstStyle>
            <a:lvl1pPr marL="171450" indent="-171450" algn="l" defTabSz="685800" rtl="0" eaLnBrk="1" latinLnBrk="0" hangingPunct="1">
              <a:lnSpc>
                <a:spcPct val="90000"/>
              </a:lnSpc>
              <a:spcBef>
                <a:spcPts val="0"/>
              </a:spcBef>
              <a:buFont typeface="Arial" panose="020B0604020202020204" pitchFamily="34" charset="0"/>
              <a:buChar char="•"/>
              <a:defRPr sz="2100" kern="1200">
                <a:solidFill>
                  <a:schemeClr val="tx1"/>
                </a:solidFill>
                <a:latin typeface="Roboto Condensed Light" panose="02000000000000000000" pitchFamily="2" charset="0"/>
                <a:ea typeface="Roboto Condensed Light" panose="02000000000000000000" pitchFamily="2" charset="0"/>
                <a:cs typeface="+mn-cs"/>
              </a:defRPr>
            </a:lvl1pPr>
            <a:lvl2pPr marL="514350" indent="-171450" algn="l" defTabSz="6858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0"/>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0"/>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0"/>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0"/>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0"/>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0"/>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0"/>
              </a:spcBef>
              <a:buFont typeface="Arial" panose="020B0604020202020204" pitchFamily="34" charset="0"/>
              <a:buChar char="•"/>
              <a:defRPr sz="1350" kern="1200">
                <a:solidFill>
                  <a:schemeClr val="tx1"/>
                </a:solidFill>
                <a:latin typeface="+mn-lt"/>
                <a:ea typeface="+mn-ea"/>
                <a:cs typeface="+mn-cs"/>
              </a:defRPr>
            </a:lvl9pPr>
          </a:lstStyle>
          <a:p>
            <a:pPr lvl="1">
              <a:lnSpc>
                <a:spcPct val="150000"/>
              </a:lnSpc>
            </a:pPr>
            <a:r>
              <a:rPr lang="en-GB" sz="1600" b="1" dirty="0">
                <a:latin typeface="Avenir Book" charset="0"/>
                <a:ea typeface="Avenir Book" charset="0"/>
                <a:cs typeface="Avenir Book" charset="0"/>
              </a:rPr>
              <a:t>News classification</a:t>
            </a:r>
          </a:p>
          <a:p>
            <a:pPr lvl="2">
              <a:lnSpc>
                <a:spcPct val="150000"/>
              </a:lnSpc>
            </a:pPr>
            <a:r>
              <a:rPr lang="en-GB" sz="1600" b="1" dirty="0">
                <a:latin typeface="Avenir Book" charset="0"/>
                <a:ea typeface="Avenir Book" charset="0"/>
                <a:cs typeface="Avenir Book" charset="0"/>
              </a:rPr>
              <a:t>Goal</a:t>
            </a:r>
            <a:r>
              <a:rPr lang="en-GB" sz="1600" dirty="0">
                <a:latin typeface="Avenir Book" charset="0"/>
                <a:ea typeface="Avenir Book" charset="0"/>
                <a:cs typeface="Avenir Book" charset="0"/>
              </a:rPr>
              <a:t>: Automatically identify news category given news headline and short description</a:t>
            </a:r>
          </a:p>
          <a:p>
            <a:pPr lvl="2">
              <a:lnSpc>
                <a:spcPct val="150000"/>
              </a:lnSpc>
            </a:pPr>
            <a:r>
              <a:rPr lang="en-GB" sz="1600" b="1" dirty="0">
                <a:latin typeface="Avenir Book" charset="0"/>
                <a:ea typeface="Avenir Book" charset="0"/>
                <a:cs typeface="Avenir Book" charset="0"/>
              </a:rPr>
              <a:t>Approach</a:t>
            </a:r>
            <a:r>
              <a:rPr lang="en-GB" sz="1800" dirty="0">
                <a:latin typeface="Avenir Book" charset="0"/>
                <a:ea typeface="Avenir Book" charset="0"/>
                <a:cs typeface="Avenir Book" charset="0"/>
              </a:rPr>
              <a:t>:</a:t>
            </a:r>
          </a:p>
          <a:p>
            <a:pPr lvl="3">
              <a:lnSpc>
                <a:spcPct val="150000"/>
              </a:lnSpc>
              <a:buFont typeface="Courier New" panose="02070309020205020404" pitchFamily="49" charset="0"/>
              <a:buChar char="o"/>
            </a:pPr>
            <a:r>
              <a:rPr lang="en-GB" sz="1600" dirty="0">
                <a:latin typeface="Avenir Book" charset="0"/>
                <a:ea typeface="Avenir Book" charset="0"/>
                <a:cs typeface="Avenir Book" charset="0"/>
              </a:rPr>
              <a:t>Collect the articles of different categories from various sources</a:t>
            </a:r>
          </a:p>
          <a:p>
            <a:pPr lvl="3">
              <a:lnSpc>
                <a:spcPct val="150000"/>
              </a:lnSpc>
              <a:buFont typeface="Courier New" panose="02070309020205020404" pitchFamily="49" charset="0"/>
              <a:buChar char="o"/>
            </a:pPr>
            <a:r>
              <a:rPr lang="en-GB" sz="1600" dirty="0">
                <a:latin typeface="Avenir Book" charset="0"/>
              </a:rPr>
              <a:t>Label articles to corresponding category. This forms the class attribute.</a:t>
            </a:r>
          </a:p>
          <a:p>
            <a:pPr lvl="3">
              <a:lnSpc>
                <a:spcPct val="150000"/>
              </a:lnSpc>
              <a:buFont typeface="Courier New" panose="02070309020205020404" pitchFamily="49" charset="0"/>
              <a:buChar char="o"/>
            </a:pPr>
            <a:r>
              <a:rPr lang="en-GB" sz="1600" dirty="0">
                <a:latin typeface="Avenir Book" charset="0"/>
              </a:rPr>
              <a:t>Learn a model for the class of the articles.</a:t>
            </a:r>
          </a:p>
          <a:p>
            <a:pPr lvl="3">
              <a:lnSpc>
                <a:spcPct val="150000"/>
              </a:lnSpc>
              <a:buFont typeface="Courier New" panose="02070309020205020404" pitchFamily="49" charset="0"/>
              <a:buChar char="o"/>
            </a:pPr>
            <a:r>
              <a:rPr lang="en-GB" sz="1600" dirty="0">
                <a:latin typeface="Avenir Book" charset="0"/>
              </a:rPr>
              <a:t>Use this model to classify a category to which a news belongs</a:t>
            </a:r>
            <a:endParaRPr lang="en-GB" sz="1800" dirty="0">
              <a:latin typeface="Avenir Book" charset="0"/>
              <a:ea typeface="Avenir Book" charset="0"/>
              <a:cs typeface="Avenir Book" charset="0"/>
            </a:endParaRPr>
          </a:p>
        </p:txBody>
      </p:sp>
    </p:spTree>
    <p:extLst>
      <p:ext uri="{BB962C8B-B14F-4D97-AF65-F5344CB8AC3E}">
        <p14:creationId xmlns:p14="http://schemas.microsoft.com/office/powerpoint/2010/main" val="4895189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a:spLocks noGrp="1"/>
          </p:cNvSpPr>
          <p:nvPr>
            <p:ph type="title"/>
          </p:nvPr>
        </p:nvSpPr>
        <p:spPr/>
        <p:txBody>
          <a:bodyPr>
            <a:noAutofit/>
          </a:bodyPr>
          <a:lstStyle/>
          <a:p>
            <a:pPr>
              <a:buNone/>
            </a:pPr>
            <a:r>
              <a:rPr lang="en-US" sz="2000" dirty="0"/>
              <a:t>Classification: Classifying credit card transactions</a:t>
            </a:r>
            <a:endParaRPr lang="en-US" sz="2200" dirty="0"/>
          </a:p>
        </p:txBody>
      </p:sp>
      <p:sp>
        <p:nvSpPr>
          <p:cNvPr id="5" name="Text Placeholder 2">
            <a:extLst>
              <a:ext uri="{FF2B5EF4-FFF2-40B4-BE49-F238E27FC236}">
                <a16:creationId xmlns:a16="http://schemas.microsoft.com/office/drawing/2014/main" id="{0EBDA3F4-5AF8-AD4E-A14C-EF1519442FFF}"/>
              </a:ext>
            </a:extLst>
          </p:cNvPr>
          <p:cNvSpPr txBox="1">
            <a:spLocks/>
          </p:cNvSpPr>
          <p:nvPr/>
        </p:nvSpPr>
        <p:spPr>
          <a:xfrm>
            <a:off x="255299" y="895349"/>
            <a:ext cx="8888701" cy="3883969"/>
          </a:xfrm>
          <a:prstGeom prst="rect">
            <a:avLst/>
          </a:prstGeom>
          <a:noFill/>
          <a:ln>
            <a:noFill/>
          </a:ln>
        </p:spPr>
        <p:txBody>
          <a:bodyPr vert="horz" lIns="91425" tIns="91425" rIns="91425" bIns="91425" rtlCol="0" anchor="t" anchorCtr="0">
            <a:noAutofit/>
          </a:bodyPr>
          <a:lstStyle>
            <a:lvl1pPr marL="171450" indent="-171450" algn="l" defTabSz="685800" rtl="0" eaLnBrk="1" latinLnBrk="0" hangingPunct="1">
              <a:lnSpc>
                <a:spcPct val="90000"/>
              </a:lnSpc>
              <a:spcBef>
                <a:spcPts val="0"/>
              </a:spcBef>
              <a:buFont typeface="Arial" panose="020B0604020202020204" pitchFamily="34" charset="0"/>
              <a:buChar char="•"/>
              <a:defRPr sz="2100" kern="1200">
                <a:solidFill>
                  <a:schemeClr val="tx1"/>
                </a:solidFill>
                <a:latin typeface="Roboto Condensed Light" panose="02000000000000000000" pitchFamily="2" charset="0"/>
                <a:ea typeface="Roboto Condensed Light" panose="02000000000000000000" pitchFamily="2" charset="0"/>
                <a:cs typeface="+mn-cs"/>
              </a:defRPr>
            </a:lvl1pPr>
            <a:lvl2pPr marL="514350" indent="-171450" algn="l" defTabSz="6858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0"/>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0"/>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0"/>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0"/>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0"/>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0"/>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0"/>
              </a:spcBef>
              <a:buFont typeface="Arial" panose="020B0604020202020204" pitchFamily="34" charset="0"/>
              <a:buChar char="•"/>
              <a:defRPr sz="1350" kern="1200">
                <a:solidFill>
                  <a:schemeClr val="tx1"/>
                </a:solidFill>
                <a:latin typeface="+mn-lt"/>
                <a:ea typeface="+mn-ea"/>
                <a:cs typeface="+mn-cs"/>
              </a:defRPr>
            </a:lvl9pPr>
          </a:lstStyle>
          <a:p>
            <a:pPr lvl="1">
              <a:lnSpc>
                <a:spcPct val="150000"/>
              </a:lnSpc>
            </a:pPr>
            <a:r>
              <a:rPr lang="en-GB" sz="1600" b="1" dirty="0">
                <a:latin typeface="Avenir Book" charset="0"/>
                <a:ea typeface="Avenir Book" charset="0"/>
                <a:cs typeface="Avenir Book" charset="0"/>
              </a:rPr>
              <a:t>Fraud Detection</a:t>
            </a:r>
          </a:p>
          <a:p>
            <a:pPr lvl="2">
              <a:lnSpc>
                <a:spcPct val="150000"/>
              </a:lnSpc>
            </a:pPr>
            <a:r>
              <a:rPr lang="en-GB" sz="1600" b="1" dirty="0">
                <a:latin typeface="Avenir Book" charset="0"/>
                <a:ea typeface="Avenir Book" charset="0"/>
                <a:cs typeface="Avenir Book" charset="0"/>
              </a:rPr>
              <a:t>Goal</a:t>
            </a:r>
            <a:r>
              <a:rPr lang="en-GB" sz="1600" dirty="0">
                <a:latin typeface="Avenir Book" charset="0"/>
                <a:ea typeface="Avenir Book" charset="0"/>
                <a:cs typeface="Avenir Book" charset="0"/>
              </a:rPr>
              <a:t>: Predict fraudulent cases in credit card transactions.</a:t>
            </a:r>
          </a:p>
          <a:p>
            <a:pPr lvl="2">
              <a:lnSpc>
                <a:spcPct val="150000"/>
              </a:lnSpc>
            </a:pPr>
            <a:r>
              <a:rPr lang="en-GB" sz="1600" b="1" dirty="0">
                <a:latin typeface="Avenir Book" charset="0"/>
                <a:ea typeface="Avenir Book" charset="0"/>
                <a:cs typeface="Avenir Book" charset="0"/>
              </a:rPr>
              <a:t>Approach</a:t>
            </a:r>
            <a:r>
              <a:rPr lang="en-GB" sz="1600" dirty="0">
                <a:latin typeface="Avenir Book" charset="0"/>
                <a:ea typeface="Avenir Book" charset="0"/>
                <a:cs typeface="Avenir Book" charset="0"/>
              </a:rPr>
              <a:t>:</a:t>
            </a:r>
          </a:p>
          <a:p>
            <a:pPr lvl="3">
              <a:lnSpc>
                <a:spcPct val="150000"/>
              </a:lnSpc>
            </a:pPr>
            <a:r>
              <a:rPr lang="en-GB" sz="1600" dirty="0">
                <a:latin typeface="Avenir Book" charset="0"/>
                <a:ea typeface="Avenir Book" charset="0"/>
                <a:cs typeface="Avenir Book" charset="0"/>
              </a:rPr>
              <a:t>Use credit card transactions and the information on its account-holder as attributes.</a:t>
            </a:r>
          </a:p>
          <a:p>
            <a:pPr lvl="4">
              <a:lnSpc>
                <a:spcPct val="150000"/>
              </a:lnSpc>
              <a:buFontTx/>
              <a:buChar char="-"/>
            </a:pPr>
            <a:r>
              <a:rPr lang="en-GB" sz="1600" dirty="0">
                <a:latin typeface="Avenir Book" charset="0"/>
                <a:ea typeface="Avenir Book" charset="0"/>
                <a:cs typeface="Avenir Book" charset="0"/>
              </a:rPr>
              <a:t>When does a customer buy, what does he buy, how often he pays on time, etc</a:t>
            </a:r>
          </a:p>
          <a:p>
            <a:pPr lvl="3">
              <a:lnSpc>
                <a:spcPct val="150000"/>
              </a:lnSpc>
            </a:pPr>
            <a:r>
              <a:rPr lang="en-GB" sz="1600" dirty="0">
                <a:latin typeface="Avenir Book" charset="0"/>
              </a:rPr>
              <a:t>Label past transactions as fraud or fair transactions. This forms the class attribute.</a:t>
            </a:r>
          </a:p>
          <a:p>
            <a:pPr lvl="3">
              <a:lnSpc>
                <a:spcPct val="150000"/>
              </a:lnSpc>
            </a:pPr>
            <a:r>
              <a:rPr lang="en-GB" sz="1600" dirty="0">
                <a:latin typeface="Avenir Book" charset="0"/>
              </a:rPr>
              <a:t>Learn a model for the class of the transactions.</a:t>
            </a:r>
          </a:p>
          <a:p>
            <a:pPr lvl="3">
              <a:lnSpc>
                <a:spcPct val="150000"/>
              </a:lnSpc>
            </a:pPr>
            <a:r>
              <a:rPr lang="en-GB" sz="1600" dirty="0">
                <a:latin typeface="Avenir Book" charset="0"/>
              </a:rPr>
              <a:t>Use this model to detect fraud by observing credit card transactions on an account</a:t>
            </a:r>
            <a:r>
              <a:rPr lang="en-GB" sz="1600" dirty="0">
                <a:latin typeface="Avenir Book" charset="0"/>
                <a:ea typeface="Avenir Book" charset="0"/>
                <a:cs typeface="Avenir Book" charset="0"/>
              </a:rPr>
              <a:t>.</a:t>
            </a:r>
          </a:p>
        </p:txBody>
      </p:sp>
    </p:spTree>
    <p:extLst>
      <p:ext uri="{BB962C8B-B14F-4D97-AF65-F5344CB8AC3E}">
        <p14:creationId xmlns:p14="http://schemas.microsoft.com/office/powerpoint/2010/main" val="25103385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a:spLocks noGrp="1"/>
          </p:cNvSpPr>
          <p:nvPr>
            <p:ph type="title"/>
          </p:nvPr>
        </p:nvSpPr>
        <p:spPr/>
        <p:txBody>
          <a:bodyPr>
            <a:noAutofit/>
          </a:bodyPr>
          <a:lstStyle/>
          <a:p>
            <a:pPr>
              <a:buNone/>
            </a:pPr>
            <a:r>
              <a:rPr lang="en-US" sz="2000" dirty="0"/>
              <a:t>Predictive tasks: Regression</a:t>
            </a:r>
          </a:p>
        </p:txBody>
      </p:sp>
      <p:sp>
        <p:nvSpPr>
          <p:cNvPr id="7" name="Text Placeholder 2"/>
          <p:cNvSpPr>
            <a:spLocks noGrp="1"/>
          </p:cNvSpPr>
          <p:nvPr>
            <p:ph type="body" idx="1"/>
          </p:nvPr>
        </p:nvSpPr>
        <p:spPr>
          <a:xfrm>
            <a:off x="171450" y="895350"/>
            <a:ext cx="8784300" cy="3657600"/>
          </a:xfrm>
        </p:spPr>
        <p:txBody>
          <a:bodyPr>
            <a:normAutofit/>
          </a:bodyPr>
          <a:lstStyle/>
          <a:p>
            <a:pPr marL="0" indent="0">
              <a:lnSpc>
                <a:spcPct val="150000"/>
              </a:lnSpc>
              <a:buNone/>
            </a:pPr>
            <a:endParaRPr lang="en-GB" sz="1600" b="1">
              <a:latin typeface="Avenir Book" charset="0"/>
              <a:ea typeface="Avenir Book" charset="0"/>
              <a:cs typeface="Avenir Book" charset="0"/>
            </a:endParaRPr>
          </a:p>
          <a:p>
            <a:pPr marL="0" indent="0">
              <a:lnSpc>
                <a:spcPct val="150000"/>
              </a:lnSpc>
              <a:buNone/>
            </a:pPr>
            <a:endParaRPr lang="en-GB" sz="1500" b="1" dirty="0">
              <a:latin typeface="Avenir Book" charset="0"/>
              <a:ea typeface="Avenir Book" charset="0"/>
              <a:cs typeface="Avenir Book" charset="0"/>
            </a:endParaRPr>
          </a:p>
        </p:txBody>
      </p:sp>
      <p:pic>
        <p:nvPicPr>
          <p:cNvPr id="3" name="Picture 2">
            <a:extLst>
              <a:ext uri="{FF2B5EF4-FFF2-40B4-BE49-F238E27FC236}">
                <a16:creationId xmlns:a16="http://schemas.microsoft.com/office/drawing/2014/main" id="{DF0F9A75-D924-3B43-8B0A-F46B439C1BC7}"/>
              </a:ext>
            </a:extLst>
          </p:cNvPr>
          <p:cNvPicPr>
            <a:picLocks noChangeAspect="1"/>
          </p:cNvPicPr>
          <p:nvPr/>
        </p:nvPicPr>
        <p:blipFill>
          <a:blip r:embed="rId3"/>
          <a:stretch>
            <a:fillRect/>
          </a:stretch>
        </p:blipFill>
        <p:spPr>
          <a:xfrm>
            <a:off x="1329764" y="1193800"/>
            <a:ext cx="6484471" cy="2755900"/>
          </a:xfrm>
          <a:prstGeom prst="rect">
            <a:avLst/>
          </a:prstGeom>
        </p:spPr>
      </p:pic>
    </p:spTree>
    <p:extLst>
      <p:ext uri="{BB962C8B-B14F-4D97-AF65-F5344CB8AC3E}">
        <p14:creationId xmlns:p14="http://schemas.microsoft.com/office/powerpoint/2010/main" val="6813357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a:spLocks noGrp="1"/>
          </p:cNvSpPr>
          <p:nvPr>
            <p:ph type="title"/>
          </p:nvPr>
        </p:nvSpPr>
        <p:spPr/>
        <p:txBody>
          <a:bodyPr>
            <a:noAutofit/>
          </a:bodyPr>
          <a:lstStyle/>
          <a:p>
            <a:pPr>
              <a:buNone/>
            </a:pPr>
            <a:r>
              <a:rPr lang="en-US" sz="2000" dirty="0"/>
              <a:t>Predictive tasks: Regression</a:t>
            </a:r>
          </a:p>
        </p:txBody>
      </p:sp>
      <p:sp>
        <p:nvSpPr>
          <p:cNvPr id="7" name="Text Placeholder 2"/>
          <p:cNvSpPr>
            <a:spLocks noGrp="1"/>
          </p:cNvSpPr>
          <p:nvPr>
            <p:ph type="body" idx="1"/>
          </p:nvPr>
        </p:nvSpPr>
        <p:spPr>
          <a:xfrm>
            <a:off x="171450" y="895350"/>
            <a:ext cx="8784300" cy="3657600"/>
          </a:xfrm>
        </p:spPr>
        <p:txBody>
          <a:bodyPr>
            <a:normAutofit/>
          </a:bodyPr>
          <a:lstStyle/>
          <a:p>
            <a:pPr marL="0" indent="0">
              <a:lnSpc>
                <a:spcPct val="150000"/>
              </a:lnSpc>
              <a:buNone/>
            </a:pPr>
            <a:endParaRPr lang="en-GB" sz="1600" b="1" dirty="0">
              <a:latin typeface="Avenir Book" charset="0"/>
              <a:ea typeface="Avenir Book" charset="0"/>
              <a:cs typeface="Avenir Book" charset="0"/>
            </a:endParaRPr>
          </a:p>
          <a:p>
            <a:pPr marL="0" indent="0">
              <a:lnSpc>
                <a:spcPct val="150000"/>
              </a:lnSpc>
              <a:buNone/>
            </a:pPr>
            <a:endParaRPr lang="en-GB" sz="1500" b="1" dirty="0">
              <a:latin typeface="Avenir Book" charset="0"/>
              <a:ea typeface="Avenir Book" charset="0"/>
              <a:cs typeface="Avenir Book" charset="0"/>
            </a:endParaRPr>
          </a:p>
        </p:txBody>
      </p:sp>
      <p:sp>
        <p:nvSpPr>
          <p:cNvPr id="4" name="Text Placeholder 2">
            <a:extLst>
              <a:ext uri="{FF2B5EF4-FFF2-40B4-BE49-F238E27FC236}">
                <a16:creationId xmlns:a16="http://schemas.microsoft.com/office/drawing/2014/main" id="{9389C4E8-7FBC-4B43-BED1-1478F559B6CE}"/>
              </a:ext>
            </a:extLst>
          </p:cNvPr>
          <p:cNvSpPr txBox="1">
            <a:spLocks/>
          </p:cNvSpPr>
          <p:nvPr/>
        </p:nvSpPr>
        <p:spPr>
          <a:xfrm>
            <a:off x="255299" y="895349"/>
            <a:ext cx="8507701" cy="3883969"/>
          </a:xfrm>
          <a:prstGeom prst="rect">
            <a:avLst/>
          </a:prstGeom>
          <a:noFill/>
          <a:ln>
            <a:noFill/>
          </a:ln>
        </p:spPr>
        <p:txBody>
          <a:bodyPr vert="horz" lIns="91425" tIns="91425" rIns="91425" bIns="91425" rtlCol="0" anchor="t" anchorCtr="0">
            <a:noAutofit/>
          </a:bodyPr>
          <a:lstStyle>
            <a:lvl1pPr marL="171450" indent="-171450" algn="l" defTabSz="685800" rtl="0" eaLnBrk="1" latinLnBrk="0" hangingPunct="1">
              <a:lnSpc>
                <a:spcPct val="90000"/>
              </a:lnSpc>
              <a:spcBef>
                <a:spcPts val="0"/>
              </a:spcBef>
              <a:buFont typeface="Arial" panose="020B0604020202020204" pitchFamily="34" charset="0"/>
              <a:buChar char="•"/>
              <a:defRPr sz="2100" kern="1200">
                <a:solidFill>
                  <a:schemeClr val="tx1"/>
                </a:solidFill>
                <a:latin typeface="Roboto Condensed Light" panose="02000000000000000000" pitchFamily="2" charset="0"/>
                <a:ea typeface="Roboto Condensed Light" panose="02000000000000000000" pitchFamily="2" charset="0"/>
                <a:cs typeface="+mn-cs"/>
              </a:defRPr>
            </a:lvl1pPr>
            <a:lvl2pPr marL="514350" indent="-171450" algn="l" defTabSz="6858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0"/>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0"/>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0"/>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0"/>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0"/>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0"/>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0"/>
              </a:spcBef>
              <a:buFont typeface="Arial" panose="020B0604020202020204" pitchFamily="34" charset="0"/>
              <a:buChar char="•"/>
              <a:defRPr sz="1350" kern="1200">
                <a:solidFill>
                  <a:schemeClr val="tx1"/>
                </a:solidFill>
                <a:latin typeface="+mn-lt"/>
                <a:ea typeface="+mn-ea"/>
                <a:cs typeface="+mn-cs"/>
              </a:defRPr>
            </a:lvl9pPr>
          </a:lstStyle>
          <a:p>
            <a:pPr lvl="1">
              <a:lnSpc>
                <a:spcPct val="150000"/>
              </a:lnSpc>
            </a:pPr>
            <a:r>
              <a:rPr lang="en-GB" sz="1600" dirty="0">
                <a:latin typeface="Avenir Book" charset="0"/>
                <a:ea typeface="Avenir Book" charset="0"/>
                <a:cs typeface="Avenir Book" charset="0"/>
              </a:rPr>
              <a:t>Predicting sales amounts of new product based on advertising expenditure. </a:t>
            </a:r>
          </a:p>
          <a:p>
            <a:pPr lvl="1">
              <a:lnSpc>
                <a:spcPct val="150000"/>
              </a:lnSpc>
            </a:pPr>
            <a:r>
              <a:rPr lang="en-GB" sz="1600" dirty="0">
                <a:latin typeface="Avenir Book" charset="0"/>
                <a:ea typeface="Avenir Book" charset="0"/>
                <a:cs typeface="Avenir Book" charset="0"/>
              </a:rPr>
              <a:t>Predicting wind velocities as a function of temperature, humidity, air pressure, etc. </a:t>
            </a:r>
          </a:p>
          <a:p>
            <a:pPr lvl="1">
              <a:lnSpc>
                <a:spcPct val="150000"/>
              </a:lnSpc>
            </a:pPr>
            <a:r>
              <a:rPr lang="en-GB" sz="1600" dirty="0">
                <a:latin typeface="Avenir Book" charset="0"/>
                <a:ea typeface="Avenir Book" charset="0"/>
                <a:cs typeface="Avenir Book" charset="0"/>
              </a:rPr>
              <a:t>Time series prediction of stock market indices.</a:t>
            </a:r>
          </a:p>
          <a:p>
            <a:pPr marL="342900" lvl="1" indent="0">
              <a:lnSpc>
                <a:spcPct val="150000"/>
              </a:lnSpc>
              <a:buNone/>
            </a:pPr>
            <a:endParaRPr lang="en-GB" sz="1600" dirty="0">
              <a:latin typeface="Avenir Book" charset="0"/>
              <a:ea typeface="Avenir Book" charset="0"/>
              <a:cs typeface="Avenir Book" charset="0"/>
            </a:endParaRPr>
          </a:p>
        </p:txBody>
      </p:sp>
    </p:spTree>
    <p:extLst>
      <p:ext uri="{BB962C8B-B14F-4D97-AF65-F5344CB8AC3E}">
        <p14:creationId xmlns:p14="http://schemas.microsoft.com/office/powerpoint/2010/main" val="2816947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a:spLocks noGrp="1"/>
          </p:cNvSpPr>
          <p:nvPr>
            <p:ph type="title"/>
          </p:nvPr>
        </p:nvSpPr>
        <p:spPr/>
        <p:txBody>
          <a:bodyPr>
            <a:noAutofit/>
          </a:bodyPr>
          <a:lstStyle/>
          <a:p>
            <a:pPr>
              <a:buNone/>
            </a:pPr>
            <a:r>
              <a:rPr lang="en-US" sz="2000" dirty="0"/>
              <a:t>8) Clustering</a:t>
            </a:r>
          </a:p>
        </p:txBody>
      </p:sp>
      <p:sp>
        <p:nvSpPr>
          <p:cNvPr id="7" name="Text Placeholder 2"/>
          <p:cNvSpPr>
            <a:spLocks noGrp="1"/>
          </p:cNvSpPr>
          <p:nvPr>
            <p:ph type="body" idx="1"/>
          </p:nvPr>
        </p:nvSpPr>
        <p:spPr>
          <a:xfrm>
            <a:off x="171450" y="895350"/>
            <a:ext cx="8784300" cy="3657600"/>
          </a:xfrm>
        </p:spPr>
        <p:txBody>
          <a:bodyPr>
            <a:normAutofit/>
          </a:bodyPr>
          <a:lstStyle/>
          <a:p>
            <a:pPr marL="0" indent="0">
              <a:lnSpc>
                <a:spcPct val="150000"/>
              </a:lnSpc>
              <a:buNone/>
            </a:pPr>
            <a:endParaRPr lang="en-GB" sz="1600" b="1" dirty="0">
              <a:latin typeface="Avenir Book" charset="0"/>
              <a:ea typeface="Avenir Book" charset="0"/>
              <a:cs typeface="Avenir Book" charset="0"/>
            </a:endParaRPr>
          </a:p>
          <a:p>
            <a:pPr marL="0" indent="0">
              <a:lnSpc>
                <a:spcPct val="150000"/>
              </a:lnSpc>
              <a:buNone/>
            </a:pPr>
            <a:endParaRPr lang="en-GB" sz="1500" b="1" dirty="0">
              <a:latin typeface="Avenir Book" charset="0"/>
              <a:ea typeface="Avenir Book" charset="0"/>
              <a:cs typeface="Avenir Book" charset="0"/>
            </a:endParaRPr>
          </a:p>
        </p:txBody>
      </p:sp>
      <p:sp>
        <p:nvSpPr>
          <p:cNvPr id="4" name="Text Placeholder 2">
            <a:extLst>
              <a:ext uri="{FF2B5EF4-FFF2-40B4-BE49-F238E27FC236}">
                <a16:creationId xmlns:a16="http://schemas.microsoft.com/office/drawing/2014/main" id="{9389C4E8-7FBC-4B43-BED1-1478F559B6CE}"/>
              </a:ext>
            </a:extLst>
          </p:cNvPr>
          <p:cNvSpPr txBox="1">
            <a:spLocks/>
          </p:cNvSpPr>
          <p:nvPr/>
        </p:nvSpPr>
        <p:spPr>
          <a:xfrm>
            <a:off x="255299" y="895349"/>
            <a:ext cx="8507701" cy="3883969"/>
          </a:xfrm>
          <a:prstGeom prst="rect">
            <a:avLst/>
          </a:prstGeom>
          <a:noFill/>
          <a:ln>
            <a:noFill/>
          </a:ln>
        </p:spPr>
        <p:txBody>
          <a:bodyPr vert="horz" lIns="91425" tIns="91425" rIns="91425" bIns="91425" rtlCol="0" anchor="t" anchorCtr="0">
            <a:noAutofit/>
          </a:bodyPr>
          <a:lstStyle>
            <a:lvl1pPr marL="171450" indent="-171450" algn="l" defTabSz="685800" rtl="0" eaLnBrk="1" latinLnBrk="0" hangingPunct="1">
              <a:lnSpc>
                <a:spcPct val="90000"/>
              </a:lnSpc>
              <a:spcBef>
                <a:spcPts val="0"/>
              </a:spcBef>
              <a:buFont typeface="Arial" panose="020B0604020202020204" pitchFamily="34" charset="0"/>
              <a:buChar char="•"/>
              <a:defRPr sz="2100" kern="1200">
                <a:solidFill>
                  <a:schemeClr val="tx1"/>
                </a:solidFill>
                <a:latin typeface="Roboto Condensed Light" panose="02000000000000000000" pitchFamily="2" charset="0"/>
                <a:ea typeface="Roboto Condensed Light" panose="02000000000000000000" pitchFamily="2" charset="0"/>
                <a:cs typeface="+mn-cs"/>
              </a:defRPr>
            </a:lvl1pPr>
            <a:lvl2pPr marL="514350" indent="-171450" algn="l" defTabSz="6858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0"/>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0"/>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0"/>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0"/>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0"/>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0"/>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0"/>
              </a:spcBef>
              <a:buFont typeface="Arial" panose="020B0604020202020204" pitchFamily="34" charset="0"/>
              <a:buChar char="•"/>
              <a:defRPr sz="1350" kern="1200">
                <a:solidFill>
                  <a:schemeClr val="tx1"/>
                </a:solidFill>
                <a:latin typeface="+mn-lt"/>
                <a:ea typeface="+mn-ea"/>
                <a:cs typeface="+mn-cs"/>
              </a:defRPr>
            </a:lvl9pPr>
          </a:lstStyle>
          <a:p>
            <a:pPr lvl="1">
              <a:lnSpc>
                <a:spcPct val="150000"/>
              </a:lnSpc>
            </a:pPr>
            <a:r>
              <a:rPr lang="en-GB" sz="1600" dirty="0">
                <a:latin typeface="Avenir Book" charset="0"/>
                <a:ea typeface="Avenir Book" charset="0"/>
                <a:cs typeface="Avenir Book" charset="0"/>
              </a:rPr>
              <a:t>Finding groups of objects such that the objects in a group will be similar (or related) to one another and different from (or unrelated to) the objects in other groups</a:t>
            </a:r>
          </a:p>
          <a:p>
            <a:pPr marL="342900" lvl="1" indent="0">
              <a:lnSpc>
                <a:spcPct val="150000"/>
              </a:lnSpc>
              <a:buNone/>
            </a:pPr>
            <a:endParaRPr lang="en-GB" sz="1600" dirty="0">
              <a:latin typeface="Avenir Book" charset="0"/>
              <a:ea typeface="Avenir Book" charset="0"/>
              <a:cs typeface="Avenir Book" charset="0"/>
            </a:endParaRPr>
          </a:p>
        </p:txBody>
      </p:sp>
      <p:pic>
        <p:nvPicPr>
          <p:cNvPr id="3" name="Picture 2" descr="Chart, scatter chart&#10;&#10;Description automatically generated">
            <a:extLst>
              <a:ext uri="{FF2B5EF4-FFF2-40B4-BE49-F238E27FC236}">
                <a16:creationId xmlns:a16="http://schemas.microsoft.com/office/drawing/2014/main" id="{B7183FCB-B11A-F243-995E-C86972986C1D}"/>
              </a:ext>
            </a:extLst>
          </p:cNvPr>
          <p:cNvPicPr>
            <a:picLocks noChangeAspect="1"/>
          </p:cNvPicPr>
          <p:nvPr/>
        </p:nvPicPr>
        <p:blipFill>
          <a:blip r:embed="rId3"/>
          <a:stretch>
            <a:fillRect/>
          </a:stretch>
        </p:blipFill>
        <p:spPr>
          <a:xfrm>
            <a:off x="766478" y="2094384"/>
            <a:ext cx="3742671" cy="2571750"/>
          </a:xfrm>
          <a:prstGeom prst="rect">
            <a:avLst/>
          </a:prstGeom>
        </p:spPr>
      </p:pic>
      <p:pic>
        <p:nvPicPr>
          <p:cNvPr id="6" name="Picture 5" descr="Diagram&#10;&#10;Description automatically generated">
            <a:extLst>
              <a:ext uri="{FF2B5EF4-FFF2-40B4-BE49-F238E27FC236}">
                <a16:creationId xmlns:a16="http://schemas.microsoft.com/office/drawing/2014/main" id="{919DC762-B11E-AF4F-BF0F-ECF79FA314CB}"/>
              </a:ext>
            </a:extLst>
          </p:cNvPr>
          <p:cNvPicPr>
            <a:picLocks noChangeAspect="1"/>
          </p:cNvPicPr>
          <p:nvPr/>
        </p:nvPicPr>
        <p:blipFill>
          <a:blip r:embed="rId4"/>
          <a:stretch>
            <a:fillRect/>
          </a:stretch>
        </p:blipFill>
        <p:spPr>
          <a:xfrm>
            <a:off x="5030488" y="2173514"/>
            <a:ext cx="3742672" cy="2492620"/>
          </a:xfrm>
          <a:prstGeom prst="rect">
            <a:avLst/>
          </a:prstGeom>
        </p:spPr>
      </p:pic>
    </p:spTree>
    <p:extLst>
      <p:ext uri="{BB962C8B-B14F-4D97-AF65-F5344CB8AC3E}">
        <p14:creationId xmlns:p14="http://schemas.microsoft.com/office/powerpoint/2010/main" val="208610895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a:spLocks noGrp="1"/>
          </p:cNvSpPr>
          <p:nvPr>
            <p:ph type="title"/>
          </p:nvPr>
        </p:nvSpPr>
        <p:spPr/>
        <p:txBody>
          <a:bodyPr>
            <a:noAutofit/>
          </a:bodyPr>
          <a:lstStyle/>
          <a:p>
            <a:pPr>
              <a:buNone/>
            </a:pPr>
            <a:r>
              <a:rPr lang="en-US" sz="2000" dirty="0"/>
              <a:t>Clustering: Applications</a:t>
            </a:r>
          </a:p>
        </p:txBody>
      </p:sp>
      <p:sp>
        <p:nvSpPr>
          <p:cNvPr id="7" name="Text Placeholder 2"/>
          <p:cNvSpPr>
            <a:spLocks noGrp="1"/>
          </p:cNvSpPr>
          <p:nvPr>
            <p:ph type="body" idx="1"/>
          </p:nvPr>
        </p:nvSpPr>
        <p:spPr>
          <a:xfrm>
            <a:off x="171450" y="895350"/>
            <a:ext cx="8784300" cy="3657600"/>
          </a:xfrm>
        </p:spPr>
        <p:txBody>
          <a:bodyPr>
            <a:normAutofit/>
          </a:bodyPr>
          <a:lstStyle/>
          <a:p>
            <a:pPr marL="0" indent="0">
              <a:lnSpc>
                <a:spcPct val="150000"/>
              </a:lnSpc>
              <a:buNone/>
            </a:pPr>
            <a:endParaRPr lang="en-GB" sz="1600" b="1" dirty="0">
              <a:latin typeface="Avenir Book" charset="0"/>
              <a:ea typeface="Avenir Book" charset="0"/>
              <a:cs typeface="Avenir Book" charset="0"/>
            </a:endParaRPr>
          </a:p>
          <a:p>
            <a:pPr marL="0" indent="0">
              <a:lnSpc>
                <a:spcPct val="150000"/>
              </a:lnSpc>
              <a:buNone/>
            </a:pPr>
            <a:endParaRPr lang="en-GB" sz="1500" b="1" dirty="0">
              <a:latin typeface="Avenir Book" charset="0"/>
              <a:ea typeface="Avenir Book" charset="0"/>
              <a:cs typeface="Avenir Book" charset="0"/>
            </a:endParaRPr>
          </a:p>
        </p:txBody>
      </p:sp>
      <p:sp>
        <p:nvSpPr>
          <p:cNvPr id="4" name="Text Placeholder 2">
            <a:extLst>
              <a:ext uri="{FF2B5EF4-FFF2-40B4-BE49-F238E27FC236}">
                <a16:creationId xmlns:a16="http://schemas.microsoft.com/office/drawing/2014/main" id="{9389C4E8-7FBC-4B43-BED1-1478F559B6CE}"/>
              </a:ext>
            </a:extLst>
          </p:cNvPr>
          <p:cNvSpPr txBox="1">
            <a:spLocks/>
          </p:cNvSpPr>
          <p:nvPr/>
        </p:nvSpPr>
        <p:spPr>
          <a:xfrm>
            <a:off x="255299" y="895349"/>
            <a:ext cx="8507701" cy="3883969"/>
          </a:xfrm>
          <a:prstGeom prst="rect">
            <a:avLst/>
          </a:prstGeom>
          <a:noFill/>
          <a:ln>
            <a:noFill/>
          </a:ln>
        </p:spPr>
        <p:txBody>
          <a:bodyPr vert="horz" lIns="91425" tIns="91425" rIns="91425" bIns="91425" rtlCol="0" anchor="t" anchorCtr="0">
            <a:noAutofit/>
          </a:bodyPr>
          <a:lstStyle>
            <a:lvl1pPr marL="171450" indent="-171450" algn="l" defTabSz="685800" rtl="0" eaLnBrk="1" latinLnBrk="0" hangingPunct="1">
              <a:lnSpc>
                <a:spcPct val="90000"/>
              </a:lnSpc>
              <a:spcBef>
                <a:spcPts val="0"/>
              </a:spcBef>
              <a:buFont typeface="Arial" panose="020B0604020202020204" pitchFamily="34" charset="0"/>
              <a:buChar char="•"/>
              <a:defRPr sz="2100" kern="1200">
                <a:solidFill>
                  <a:schemeClr val="tx1"/>
                </a:solidFill>
                <a:latin typeface="Roboto Condensed Light" panose="02000000000000000000" pitchFamily="2" charset="0"/>
                <a:ea typeface="Roboto Condensed Light" panose="02000000000000000000" pitchFamily="2" charset="0"/>
                <a:cs typeface="+mn-cs"/>
              </a:defRPr>
            </a:lvl1pPr>
            <a:lvl2pPr marL="514350" indent="-171450" algn="l" defTabSz="6858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0"/>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0"/>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0"/>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0"/>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0"/>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0"/>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0"/>
              </a:spcBef>
              <a:buFont typeface="Arial" panose="020B0604020202020204" pitchFamily="34" charset="0"/>
              <a:buChar char="•"/>
              <a:defRPr sz="1350" kern="1200">
                <a:solidFill>
                  <a:schemeClr val="tx1"/>
                </a:solidFill>
                <a:latin typeface="+mn-lt"/>
                <a:ea typeface="+mn-ea"/>
                <a:cs typeface="+mn-cs"/>
              </a:defRPr>
            </a:lvl9pPr>
          </a:lstStyle>
          <a:p>
            <a:pPr lvl="1">
              <a:lnSpc>
                <a:spcPct val="150000"/>
              </a:lnSpc>
            </a:pPr>
            <a:r>
              <a:rPr lang="en-GB" sz="1600" dirty="0">
                <a:latin typeface="Avenir Book" charset="0"/>
                <a:ea typeface="Avenir Book" charset="0"/>
                <a:cs typeface="Avenir Book" charset="0"/>
              </a:rPr>
              <a:t>Recommendation engines</a:t>
            </a:r>
          </a:p>
          <a:p>
            <a:pPr lvl="1">
              <a:lnSpc>
                <a:spcPct val="150000"/>
              </a:lnSpc>
            </a:pPr>
            <a:r>
              <a:rPr lang="en-GB" sz="1600" dirty="0">
                <a:latin typeface="Avenir Book" charset="0"/>
                <a:ea typeface="Avenir Book" charset="0"/>
                <a:cs typeface="Avenir Book" charset="0"/>
              </a:rPr>
              <a:t>Market segmentation</a:t>
            </a:r>
          </a:p>
          <a:p>
            <a:pPr lvl="1">
              <a:lnSpc>
                <a:spcPct val="150000"/>
              </a:lnSpc>
            </a:pPr>
            <a:r>
              <a:rPr lang="en-GB" sz="1600" dirty="0">
                <a:latin typeface="Avenir Book" charset="0"/>
                <a:ea typeface="Avenir Book" charset="0"/>
                <a:cs typeface="Avenir Book" charset="0"/>
              </a:rPr>
              <a:t>Social network analysis</a:t>
            </a:r>
          </a:p>
          <a:p>
            <a:pPr lvl="1">
              <a:lnSpc>
                <a:spcPct val="150000"/>
              </a:lnSpc>
            </a:pPr>
            <a:r>
              <a:rPr lang="en-GB" sz="1600" dirty="0">
                <a:latin typeface="Avenir Book" charset="0"/>
                <a:ea typeface="Avenir Book" charset="0"/>
                <a:cs typeface="Avenir Book" charset="0"/>
              </a:rPr>
              <a:t>Medical imaging</a:t>
            </a:r>
          </a:p>
          <a:p>
            <a:pPr lvl="1">
              <a:lnSpc>
                <a:spcPct val="150000"/>
              </a:lnSpc>
            </a:pPr>
            <a:r>
              <a:rPr lang="en-GB" sz="1600" dirty="0">
                <a:latin typeface="Avenir Book" charset="0"/>
                <a:ea typeface="Avenir Book" charset="0"/>
                <a:cs typeface="Avenir Book" charset="0"/>
              </a:rPr>
              <a:t>Image segmentation</a:t>
            </a:r>
          </a:p>
        </p:txBody>
      </p:sp>
    </p:spTree>
    <p:extLst>
      <p:ext uri="{BB962C8B-B14F-4D97-AF65-F5344CB8AC3E}">
        <p14:creationId xmlns:p14="http://schemas.microsoft.com/office/powerpoint/2010/main" val="4736417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a:spLocks noGrp="1"/>
          </p:cNvSpPr>
          <p:nvPr>
            <p:ph type="title"/>
          </p:nvPr>
        </p:nvSpPr>
        <p:spPr/>
        <p:txBody>
          <a:bodyPr>
            <a:noAutofit/>
          </a:bodyPr>
          <a:lstStyle/>
          <a:p>
            <a:pPr>
              <a:buNone/>
            </a:pPr>
            <a:r>
              <a:rPr lang="en-US" sz="2000" dirty="0"/>
              <a:t>Clustering Applications: </a:t>
            </a:r>
            <a:r>
              <a:rPr lang="en-GB" sz="2000" dirty="0"/>
              <a:t>Recommendation engines</a:t>
            </a:r>
            <a:endParaRPr lang="en-US" sz="2000" dirty="0"/>
          </a:p>
        </p:txBody>
      </p:sp>
      <p:sp>
        <p:nvSpPr>
          <p:cNvPr id="7" name="Text Placeholder 2"/>
          <p:cNvSpPr>
            <a:spLocks noGrp="1"/>
          </p:cNvSpPr>
          <p:nvPr>
            <p:ph type="body" idx="1"/>
          </p:nvPr>
        </p:nvSpPr>
        <p:spPr>
          <a:xfrm>
            <a:off x="171450" y="895350"/>
            <a:ext cx="8784300" cy="3657600"/>
          </a:xfrm>
        </p:spPr>
        <p:txBody>
          <a:bodyPr>
            <a:normAutofit/>
          </a:bodyPr>
          <a:lstStyle/>
          <a:p>
            <a:pPr marL="0" indent="0">
              <a:lnSpc>
                <a:spcPct val="150000"/>
              </a:lnSpc>
              <a:buNone/>
            </a:pPr>
            <a:endParaRPr lang="en-GB" sz="1600" b="1" dirty="0">
              <a:latin typeface="Avenir Book" charset="0"/>
              <a:ea typeface="Avenir Book" charset="0"/>
              <a:cs typeface="Avenir Book" charset="0"/>
            </a:endParaRPr>
          </a:p>
          <a:p>
            <a:pPr marL="0" indent="0">
              <a:lnSpc>
                <a:spcPct val="150000"/>
              </a:lnSpc>
              <a:buNone/>
            </a:pPr>
            <a:endParaRPr lang="en-GB" sz="1500" b="1" dirty="0">
              <a:latin typeface="Avenir Book" charset="0"/>
              <a:ea typeface="Avenir Book" charset="0"/>
              <a:cs typeface="Avenir Book" charset="0"/>
            </a:endParaRPr>
          </a:p>
        </p:txBody>
      </p:sp>
      <p:sp>
        <p:nvSpPr>
          <p:cNvPr id="4" name="Text Placeholder 2">
            <a:extLst>
              <a:ext uri="{FF2B5EF4-FFF2-40B4-BE49-F238E27FC236}">
                <a16:creationId xmlns:a16="http://schemas.microsoft.com/office/drawing/2014/main" id="{9389C4E8-7FBC-4B43-BED1-1478F559B6CE}"/>
              </a:ext>
            </a:extLst>
          </p:cNvPr>
          <p:cNvSpPr txBox="1">
            <a:spLocks/>
          </p:cNvSpPr>
          <p:nvPr/>
        </p:nvSpPr>
        <p:spPr>
          <a:xfrm>
            <a:off x="255299" y="895349"/>
            <a:ext cx="8507701" cy="3883969"/>
          </a:xfrm>
          <a:prstGeom prst="rect">
            <a:avLst/>
          </a:prstGeom>
          <a:noFill/>
          <a:ln>
            <a:noFill/>
          </a:ln>
        </p:spPr>
        <p:txBody>
          <a:bodyPr vert="horz" lIns="91425" tIns="91425" rIns="91425" bIns="91425" rtlCol="0" anchor="t" anchorCtr="0">
            <a:noAutofit/>
          </a:bodyPr>
          <a:lstStyle>
            <a:lvl1pPr marL="171450" indent="-171450" algn="l" defTabSz="685800" rtl="0" eaLnBrk="1" latinLnBrk="0" hangingPunct="1">
              <a:lnSpc>
                <a:spcPct val="90000"/>
              </a:lnSpc>
              <a:spcBef>
                <a:spcPts val="0"/>
              </a:spcBef>
              <a:buFont typeface="Arial" panose="020B0604020202020204" pitchFamily="34" charset="0"/>
              <a:buChar char="•"/>
              <a:defRPr sz="2100" kern="1200">
                <a:solidFill>
                  <a:schemeClr val="tx1"/>
                </a:solidFill>
                <a:latin typeface="Roboto Condensed Light" panose="02000000000000000000" pitchFamily="2" charset="0"/>
                <a:ea typeface="Roboto Condensed Light" panose="02000000000000000000" pitchFamily="2" charset="0"/>
                <a:cs typeface="+mn-cs"/>
              </a:defRPr>
            </a:lvl1pPr>
            <a:lvl2pPr marL="514350" indent="-171450" algn="l" defTabSz="6858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0"/>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0"/>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0"/>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0"/>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0"/>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0"/>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0"/>
              </a:spcBef>
              <a:buFont typeface="Arial" panose="020B0604020202020204" pitchFamily="34" charset="0"/>
              <a:buChar char="•"/>
              <a:defRPr sz="1350" kern="1200">
                <a:solidFill>
                  <a:schemeClr val="tx1"/>
                </a:solidFill>
                <a:latin typeface="+mn-lt"/>
                <a:ea typeface="+mn-ea"/>
                <a:cs typeface="+mn-cs"/>
              </a:defRPr>
            </a:lvl9pPr>
          </a:lstStyle>
          <a:p>
            <a:pPr lvl="1">
              <a:lnSpc>
                <a:spcPct val="150000"/>
              </a:lnSpc>
            </a:pPr>
            <a:r>
              <a:rPr lang="en-GB" sz="1600" b="1" dirty="0">
                <a:latin typeface="Avenir Book" charset="0"/>
                <a:ea typeface="Avenir Book" charset="0"/>
                <a:cs typeface="Avenir Book" charset="0"/>
              </a:rPr>
              <a:t>Recommendation engines</a:t>
            </a:r>
          </a:p>
          <a:p>
            <a:pPr lvl="2">
              <a:lnSpc>
                <a:spcPct val="150000"/>
              </a:lnSpc>
            </a:pPr>
            <a:r>
              <a:rPr lang="en-GB" sz="1600" b="1" dirty="0">
                <a:latin typeface="Avenir Book" charset="0"/>
                <a:ea typeface="Avenir Book" charset="0"/>
                <a:cs typeface="Avenir Book" charset="0"/>
              </a:rPr>
              <a:t>Goal:</a:t>
            </a:r>
            <a:r>
              <a:rPr lang="en-GB" sz="1600" dirty="0">
                <a:latin typeface="Avenir Book" charset="0"/>
                <a:ea typeface="Avenir Book" charset="0"/>
                <a:cs typeface="Avenir Book" charset="0"/>
              </a:rPr>
              <a:t> To suggest products, services, information to users based on analysis of data </a:t>
            </a:r>
          </a:p>
          <a:p>
            <a:pPr lvl="2">
              <a:lnSpc>
                <a:spcPct val="150000"/>
              </a:lnSpc>
            </a:pPr>
            <a:r>
              <a:rPr lang="en-GB" sz="1600" b="1" dirty="0">
                <a:latin typeface="Avenir Book" charset="0"/>
                <a:ea typeface="Avenir Book" charset="0"/>
                <a:cs typeface="Avenir Book" charset="0"/>
              </a:rPr>
              <a:t>Approach:</a:t>
            </a:r>
            <a:r>
              <a:rPr lang="en-GB" sz="1600" dirty="0">
                <a:latin typeface="Avenir Book" charset="0"/>
                <a:ea typeface="Avenir Book" charset="0"/>
                <a:cs typeface="Avenir Book" charset="0"/>
              </a:rPr>
              <a:t> </a:t>
            </a:r>
          </a:p>
          <a:p>
            <a:pPr marL="685800" lvl="2" indent="0">
              <a:lnSpc>
                <a:spcPct val="150000"/>
              </a:lnSpc>
              <a:buNone/>
            </a:pPr>
            <a:endParaRPr lang="en-GB" sz="1400" dirty="0">
              <a:latin typeface="Avenir Book" charset="0"/>
              <a:ea typeface="Avenir Book" charset="0"/>
              <a:cs typeface="Avenir Book" charset="0"/>
            </a:endParaRPr>
          </a:p>
        </p:txBody>
      </p:sp>
      <p:pic>
        <p:nvPicPr>
          <p:cNvPr id="3" name="Picture 2" descr="Diagram&#10;&#10;Description automatically generated">
            <a:extLst>
              <a:ext uri="{FF2B5EF4-FFF2-40B4-BE49-F238E27FC236}">
                <a16:creationId xmlns:a16="http://schemas.microsoft.com/office/drawing/2014/main" id="{949B6D13-3BFA-5048-899F-D3AA342FADC5}"/>
              </a:ext>
            </a:extLst>
          </p:cNvPr>
          <p:cNvPicPr>
            <a:picLocks noChangeAspect="1"/>
          </p:cNvPicPr>
          <p:nvPr/>
        </p:nvPicPr>
        <p:blipFill>
          <a:blip r:embed="rId3"/>
          <a:stretch>
            <a:fillRect/>
          </a:stretch>
        </p:blipFill>
        <p:spPr>
          <a:xfrm>
            <a:off x="2895600" y="1846028"/>
            <a:ext cx="3709413" cy="2933290"/>
          </a:xfrm>
          <a:prstGeom prst="rect">
            <a:avLst/>
          </a:prstGeom>
        </p:spPr>
      </p:pic>
    </p:spTree>
    <p:extLst>
      <p:ext uri="{BB962C8B-B14F-4D97-AF65-F5344CB8AC3E}">
        <p14:creationId xmlns:p14="http://schemas.microsoft.com/office/powerpoint/2010/main" val="33260391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Outline</a:t>
            </a:r>
          </a:p>
        </p:txBody>
      </p:sp>
      <p:sp>
        <p:nvSpPr>
          <p:cNvPr id="3" name="Text Placeholder 2"/>
          <p:cNvSpPr>
            <a:spLocks noGrp="1"/>
          </p:cNvSpPr>
          <p:nvPr>
            <p:ph type="body" idx="1"/>
          </p:nvPr>
        </p:nvSpPr>
        <p:spPr>
          <a:xfrm>
            <a:off x="537008" y="895349"/>
            <a:ext cx="8069984" cy="3657601"/>
          </a:xfrm>
        </p:spPr>
        <p:txBody>
          <a:bodyPr>
            <a:noAutofit/>
          </a:bodyPr>
          <a:lstStyle/>
          <a:p>
            <a:pPr marL="514350" indent="-514350">
              <a:lnSpc>
                <a:spcPct val="150000"/>
              </a:lnSpc>
              <a:buFont typeface="+mj-lt"/>
              <a:buAutoNum type="arabicParenR"/>
            </a:pPr>
            <a:r>
              <a:rPr lang="en-GB" sz="1800" dirty="0">
                <a:latin typeface="Roboto" panose="02000000000000000000" pitchFamily="2" charset="0"/>
                <a:ea typeface="Roboto" panose="02000000000000000000" pitchFamily="2" charset="0"/>
                <a:cs typeface="Avenir Book" charset="0"/>
              </a:rPr>
              <a:t>Introduction</a:t>
            </a:r>
          </a:p>
          <a:p>
            <a:pPr marL="514350" indent="-514350">
              <a:lnSpc>
                <a:spcPct val="150000"/>
              </a:lnSpc>
              <a:buFont typeface="+mj-lt"/>
              <a:buAutoNum type="arabicParenR"/>
            </a:pPr>
            <a:r>
              <a:rPr lang="en-GB" sz="1800" dirty="0">
                <a:latin typeface="Roboto" panose="02000000000000000000" pitchFamily="2" charset="0"/>
                <a:ea typeface="Roboto" panose="02000000000000000000" pitchFamily="2" charset="0"/>
                <a:cs typeface="Avenir Book" charset="0"/>
              </a:rPr>
              <a:t>What is Data Mining?</a:t>
            </a:r>
          </a:p>
          <a:p>
            <a:pPr marL="514350" indent="-514350">
              <a:lnSpc>
                <a:spcPct val="150000"/>
              </a:lnSpc>
              <a:buFont typeface="+mj-lt"/>
              <a:buAutoNum type="arabicParenR"/>
            </a:pPr>
            <a:r>
              <a:rPr lang="en-GB" sz="1800" dirty="0">
                <a:latin typeface="Roboto" panose="02000000000000000000" pitchFamily="2" charset="0"/>
                <a:ea typeface="Roboto" panose="02000000000000000000" pitchFamily="2" charset="0"/>
                <a:cs typeface="Avenir Book" charset="0"/>
              </a:rPr>
              <a:t>Large-scale Data Everywhere</a:t>
            </a:r>
          </a:p>
          <a:p>
            <a:pPr marL="514350" indent="-514350">
              <a:lnSpc>
                <a:spcPct val="150000"/>
              </a:lnSpc>
              <a:buFont typeface="+mj-lt"/>
              <a:buAutoNum type="arabicParenR"/>
            </a:pPr>
            <a:r>
              <a:rPr lang="en-GB" sz="1800" dirty="0">
                <a:latin typeface="Roboto" panose="02000000000000000000" pitchFamily="2" charset="0"/>
                <a:ea typeface="Roboto" panose="02000000000000000000" pitchFamily="2" charset="0"/>
                <a:cs typeface="Avenir Book" charset="0"/>
              </a:rPr>
              <a:t>Why Data Mining?</a:t>
            </a:r>
          </a:p>
          <a:p>
            <a:pPr marL="514350" indent="-514350">
              <a:lnSpc>
                <a:spcPct val="150000"/>
              </a:lnSpc>
              <a:buFont typeface="+mj-lt"/>
              <a:buAutoNum type="arabicParenR"/>
            </a:pPr>
            <a:r>
              <a:rPr lang="en-GB" sz="1800" dirty="0">
                <a:latin typeface="Roboto" panose="02000000000000000000" pitchFamily="2" charset="0"/>
                <a:ea typeface="Roboto" panose="02000000000000000000" pitchFamily="2" charset="0"/>
                <a:cs typeface="Avenir Book" charset="0"/>
              </a:rPr>
              <a:t>Data Mining and Great Opportunities to Solve Society’s Major Problems</a:t>
            </a:r>
          </a:p>
          <a:p>
            <a:pPr marL="514350" indent="-514350">
              <a:lnSpc>
                <a:spcPct val="150000"/>
              </a:lnSpc>
              <a:buFont typeface="+mj-lt"/>
              <a:buAutoNum type="arabicParenR"/>
            </a:pPr>
            <a:r>
              <a:rPr lang="en-GB" sz="1800" dirty="0">
                <a:latin typeface="Roboto" panose="02000000000000000000" pitchFamily="2" charset="0"/>
                <a:ea typeface="Roboto" panose="02000000000000000000" pitchFamily="2" charset="0"/>
              </a:rPr>
              <a:t>Why is it called “Data Mining”?</a:t>
            </a:r>
          </a:p>
          <a:p>
            <a:pPr marL="742950" lvl="1" indent="-400050">
              <a:lnSpc>
                <a:spcPct val="150000"/>
              </a:lnSpc>
              <a:buFont typeface="+mj-lt"/>
              <a:buAutoNum type="romanUcPeriod"/>
            </a:pPr>
            <a:r>
              <a:rPr lang="en-GB" sz="1600" dirty="0">
                <a:latin typeface="Roboto" panose="02000000000000000000" pitchFamily="2" charset="0"/>
                <a:ea typeface="Roboto" panose="02000000000000000000" pitchFamily="2" charset="0"/>
              </a:rPr>
              <a:t>Data Mining and Knowledge Discovery</a:t>
            </a:r>
          </a:p>
        </p:txBody>
      </p:sp>
      <p:sp>
        <p:nvSpPr>
          <p:cNvPr id="7" name="TextBox 6"/>
          <p:cNvSpPr txBox="1"/>
          <p:nvPr/>
        </p:nvSpPr>
        <p:spPr>
          <a:xfrm>
            <a:off x="6902245" y="2025445"/>
            <a:ext cx="184731" cy="307777"/>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91753246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a:spLocks noGrp="1"/>
          </p:cNvSpPr>
          <p:nvPr>
            <p:ph type="title"/>
          </p:nvPr>
        </p:nvSpPr>
        <p:spPr/>
        <p:txBody>
          <a:bodyPr>
            <a:noAutofit/>
          </a:bodyPr>
          <a:lstStyle/>
          <a:p>
            <a:pPr>
              <a:buNone/>
            </a:pPr>
            <a:r>
              <a:rPr lang="en-US" sz="2000" dirty="0"/>
              <a:t>Clustering Applications: </a:t>
            </a:r>
            <a:r>
              <a:rPr lang="en-GB" sz="2000" dirty="0"/>
              <a:t>Image segmentation</a:t>
            </a:r>
            <a:endParaRPr lang="en-US" sz="2000" dirty="0"/>
          </a:p>
        </p:txBody>
      </p:sp>
      <p:sp>
        <p:nvSpPr>
          <p:cNvPr id="7" name="Text Placeholder 2"/>
          <p:cNvSpPr>
            <a:spLocks noGrp="1"/>
          </p:cNvSpPr>
          <p:nvPr>
            <p:ph type="body" idx="1"/>
          </p:nvPr>
        </p:nvSpPr>
        <p:spPr>
          <a:xfrm>
            <a:off x="171450" y="895350"/>
            <a:ext cx="8784300" cy="3657600"/>
          </a:xfrm>
        </p:spPr>
        <p:txBody>
          <a:bodyPr>
            <a:normAutofit/>
          </a:bodyPr>
          <a:lstStyle/>
          <a:p>
            <a:pPr marL="0" indent="0">
              <a:lnSpc>
                <a:spcPct val="150000"/>
              </a:lnSpc>
              <a:buNone/>
            </a:pPr>
            <a:endParaRPr lang="en-GB" sz="1600" b="1" dirty="0">
              <a:latin typeface="Avenir Book" charset="0"/>
              <a:ea typeface="Avenir Book" charset="0"/>
              <a:cs typeface="Avenir Book" charset="0"/>
            </a:endParaRPr>
          </a:p>
          <a:p>
            <a:pPr marL="0" indent="0">
              <a:lnSpc>
                <a:spcPct val="150000"/>
              </a:lnSpc>
              <a:buNone/>
            </a:pPr>
            <a:endParaRPr lang="en-GB" sz="1500" b="1" dirty="0">
              <a:latin typeface="Avenir Book" charset="0"/>
              <a:ea typeface="Avenir Book" charset="0"/>
              <a:cs typeface="Avenir Book" charset="0"/>
            </a:endParaRPr>
          </a:p>
        </p:txBody>
      </p:sp>
      <p:sp>
        <p:nvSpPr>
          <p:cNvPr id="4" name="Text Placeholder 2">
            <a:extLst>
              <a:ext uri="{FF2B5EF4-FFF2-40B4-BE49-F238E27FC236}">
                <a16:creationId xmlns:a16="http://schemas.microsoft.com/office/drawing/2014/main" id="{9389C4E8-7FBC-4B43-BED1-1478F559B6CE}"/>
              </a:ext>
            </a:extLst>
          </p:cNvPr>
          <p:cNvSpPr txBox="1">
            <a:spLocks/>
          </p:cNvSpPr>
          <p:nvPr/>
        </p:nvSpPr>
        <p:spPr>
          <a:xfrm>
            <a:off x="255299" y="895349"/>
            <a:ext cx="8507701" cy="3883969"/>
          </a:xfrm>
          <a:prstGeom prst="rect">
            <a:avLst/>
          </a:prstGeom>
          <a:noFill/>
          <a:ln>
            <a:noFill/>
          </a:ln>
        </p:spPr>
        <p:txBody>
          <a:bodyPr vert="horz" lIns="91425" tIns="91425" rIns="91425" bIns="91425" rtlCol="0" anchor="t" anchorCtr="0">
            <a:noAutofit/>
          </a:bodyPr>
          <a:lstStyle>
            <a:lvl1pPr marL="171450" indent="-171450" algn="l" defTabSz="685800" rtl="0" eaLnBrk="1" latinLnBrk="0" hangingPunct="1">
              <a:lnSpc>
                <a:spcPct val="90000"/>
              </a:lnSpc>
              <a:spcBef>
                <a:spcPts val="0"/>
              </a:spcBef>
              <a:buFont typeface="Arial" panose="020B0604020202020204" pitchFamily="34" charset="0"/>
              <a:buChar char="•"/>
              <a:defRPr sz="2100" kern="1200">
                <a:solidFill>
                  <a:schemeClr val="tx1"/>
                </a:solidFill>
                <a:latin typeface="Roboto Condensed Light" panose="02000000000000000000" pitchFamily="2" charset="0"/>
                <a:ea typeface="Roboto Condensed Light" panose="02000000000000000000" pitchFamily="2" charset="0"/>
                <a:cs typeface="+mn-cs"/>
              </a:defRPr>
            </a:lvl1pPr>
            <a:lvl2pPr marL="514350" indent="-171450" algn="l" defTabSz="6858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0"/>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0"/>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0"/>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0"/>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0"/>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0"/>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0"/>
              </a:spcBef>
              <a:buFont typeface="Arial" panose="020B0604020202020204" pitchFamily="34" charset="0"/>
              <a:buChar char="•"/>
              <a:defRPr sz="1350" kern="1200">
                <a:solidFill>
                  <a:schemeClr val="tx1"/>
                </a:solidFill>
                <a:latin typeface="+mn-lt"/>
                <a:ea typeface="+mn-ea"/>
                <a:cs typeface="+mn-cs"/>
              </a:defRPr>
            </a:lvl9pPr>
          </a:lstStyle>
          <a:p>
            <a:pPr lvl="1">
              <a:lnSpc>
                <a:spcPct val="150000"/>
              </a:lnSpc>
            </a:pPr>
            <a:r>
              <a:rPr lang="en-GB" sz="1600" b="1" dirty="0">
                <a:latin typeface="Avenir Book" charset="0"/>
                <a:ea typeface="Avenir Book" charset="0"/>
                <a:cs typeface="Avenir Book" charset="0"/>
              </a:rPr>
              <a:t>Image segmentation</a:t>
            </a:r>
          </a:p>
          <a:p>
            <a:pPr lvl="2">
              <a:lnSpc>
                <a:spcPct val="150000"/>
              </a:lnSpc>
            </a:pPr>
            <a:r>
              <a:rPr lang="en-GB" sz="1600" b="1" dirty="0">
                <a:latin typeface="Avenir Book" charset="0"/>
                <a:ea typeface="Avenir Book" charset="0"/>
                <a:cs typeface="Avenir Book" charset="0"/>
              </a:rPr>
              <a:t>Goal:</a:t>
            </a:r>
            <a:r>
              <a:rPr lang="en-GB" sz="1600" dirty="0">
                <a:latin typeface="Avenir Book" charset="0"/>
                <a:ea typeface="Avenir Book" charset="0"/>
                <a:cs typeface="Avenir Book" charset="0"/>
              </a:rPr>
              <a:t> The process of assigning a label to every pixel in an image such that pixels with the same label share certain characteristic</a:t>
            </a:r>
          </a:p>
          <a:p>
            <a:pPr lvl="2">
              <a:lnSpc>
                <a:spcPct val="150000"/>
              </a:lnSpc>
            </a:pPr>
            <a:r>
              <a:rPr lang="en-GB" sz="1600" b="1" dirty="0">
                <a:latin typeface="Avenir Book" charset="0"/>
                <a:ea typeface="Avenir Book" charset="0"/>
                <a:cs typeface="Avenir Book" charset="0"/>
              </a:rPr>
              <a:t>Approach:</a:t>
            </a:r>
          </a:p>
          <a:p>
            <a:pPr marL="685800" lvl="2" indent="0">
              <a:lnSpc>
                <a:spcPct val="150000"/>
              </a:lnSpc>
              <a:buNone/>
            </a:pPr>
            <a:endParaRPr lang="en-GB" sz="1400" b="1" dirty="0">
              <a:latin typeface="Avenir Book" charset="0"/>
              <a:ea typeface="Avenir Book" charset="0"/>
              <a:cs typeface="Avenir Book" charset="0"/>
            </a:endParaRPr>
          </a:p>
        </p:txBody>
      </p:sp>
      <p:pic>
        <p:nvPicPr>
          <p:cNvPr id="3" name="Picture 2" descr="A picture containing table, building, dog, living&#10;&#10;Description automatically generated">
            <a:extLst>
              <a:ext uri="{FF2B5EF4-FFF2-40B4-BE49-F238E27FC236}">
                <a16:creationId xmlns:a16="http://schemas.microsoft.com/office/drawing/2014/main" id="{9B81C204-4625-914E-BDA0-3BB4416372A1}"/>
              </a:ext>
            </a:extLst>
          </p:cNvPr>
          <p:cNvPicPr>
            <a:picLocks noChangeAspect="1"/>
          </p:cNvPicPr>
          <p:nvPr/>
        </p:nvPicPr>
        <p:blipFill>
          <a:blip r:embed="rId3"/>
          <a:stretch>
            <a:fillRect/>
          </a:stretch>
        </p:blipFill>
        <p:spPr>
          <a:xfrm>
            <a:off x="2133600" y="2362200"/>
            <a:ext cx="5715000" cy="2419350"/>
          </a:xfrm>
          <a:prstGeom prst="rect">
            <a:avLst/>
          </a:prstGeom>
        </p:spPr>
      </p:pic>
    </p:spTree>
    <p:extLst>
      <p:ext uri="{BB962C8B-B14F-4D97-AF65-F5344CB8AC3E}">
        <p14:creationId xmlns:p14="http://schemas.microsoft.com/office/powerpoint/2010/main" val="148801652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a:spLocks noGrp="1"/>
          </p:cNvSpPr>
          <p:nvPr>
            <p:ph type="title"/>
          </p:nvPr>
        </p:nvSpPr>
        <p:spPr/>
        <p:txBody>
          <a:bodyPr>
            <a:noAutofit/>
          </a:bodyPr>
          <a:lstStyle/>
          <a:p>
            <a:pPr>
              <a:buNone/>
            </a:pPr>
            <a:r>
              <a:rPr lang="en-US" sz="2000" dirty="0"/>
              <a:t>Clustering Applications: </a:t>
            </a:r>
            <a:r>
              <a:rPr lang="en-GB" sz="2000" dirty="0"/>
              <a:t>Document clustering</a:t>
            </a:r>
            <a:endParaRPr lang="en-US" sz="2000" dirty="0"/>
          </a:p>
        </p:txBody>
      </p:sp>
      <p:sp>
        <p:nvSpPr>
          <p:cNvPr id="7" name="Text Placeholder 2"/>
          <p:cNvSpPr>
            <a:spLocks noGrp="1"/>
          </p:cNvSpPr>
          <p:nvPr>
            <p:ph type="body" idx="1"/>
          </p:nvPr>
        </p:nvSpPr>
        <p:spPr>
          <a:xfrm>
            <a:off x="171450" y="895350"/>
            <a:ext cx="8784300" cy="3657600"/>
          </a:xfrm>
        </p:spPr>
        <p:txBody>
          <a:bodyPr>
            <a:normAutofit/>
          </a:bodyPr>
          <a:lstStyle/>
          <a:p>
            <a:pPr marL="0" indent="0">
              <a:lnSpc>
                <a:spcPct val="150000"/>
              </a:lnSpc>
              <a:buNone/>
            </a:pPr>
            <a:endParaRPr lang="en-GB" sz="1600" b="1" dirty="0">
              <a:latin typeface="Avenir Book" charset="0"/>
              <a:ea typeface="Avenir Book" charset="0"/>
              <a:cs typeface="Avenir Book" charset="0"/>
            </a:endParaRPr>
          </a:p>
          <a:p>
            <a:pPr marL="0" indent="0">
              <a:lnSpc>
                <a:spcPct val="150000"/>
              </a:lnSpc>
              <a:buNone/>
            </a:pPr>
            <a:endParaRPr lang="en-GB" sz="1500" b="1" dirty="0">
              <a:latin typeface="Avenir Book" charset="0"/>
              <a:ea typeface="Avenir Book" charset="0"/>
              <a:cs typeface="Avenir Book" charset="0"/>
            </a:endParaRPr>
          </a:p>
        </p:txBody>
      </p:sp>
      <p:sp>
        <p:nvSpPr>
          <p:cNvPr id="4" name="Text Placeholder 2">
            <a:extLst>
              <a:ext uri="{FF2B5EF4-FFF2-40B4-BE49-F238E27FC236}">
                <a16:creationId xmlns:a16="http://schemas.microsoft.com/office/drawing/2014/main" id="{9389C4E8-7FBC-4B43-BED1-1478F559B6CE}"/>
              </a:ext>
            </a:extLst>
          </p:cNvPr>
          <p:cNvSpPr txBox="1">
            <a:spLocks/>
          </p:cNvSpPr>
          <p:nvPr/>
        </p:nvSpPr>
        <p:spPr>
          <a:xfrm>
            <a:off x="255299" y="895349"/>
            <a:ext cx="8507701" cy="3883969"/>
          </a:xfrm>
          <a:prstGeom prst="rect">
            <a:avLst/>
          </a:prstGeom>
          <a:noFill/>
          <a:ln>
            <a:noFill/>
          </a:ln>
        </p:spPr>
        <p:txBody>
          <a:bodyPr vert="horz" lIns="91425" tIns="91425" rIns="91425" bIns="91425" rtlCol="0" anchor="t" anchorCtr="0">
            <a:noAutofit/>
          </a:bodyPr>
          <a:lstStyle>
            <a:lvl1pPr marL="171450" indent="-171450" algn="l" defTabSz="685800" rtl="0" eaLnBrk="1" latinLnBrk="0" hangingPunct="1">
              <a:lnSpc>
                <a:spcPct val="90000"/>
              </a:lnSpc>
              <a:spcBef>
                <a:spcPts val="0"/>
              </a:spcBef>
              <a:buFont typeface="Arial" panose="020B0604020202020204" pitchFamily="34" charset="0"/>
              <a:buChar char="•"/>
              <a:defRPr sz="2100" kern="1200">
                <a:solidFill>
                  <a:schemeClr val="tx1"/>
                </a:solidFill>
                <a:latin typeface="Roboto Condensed Light" panose="02000000000000000000" pitchFamily="2" charset="0"/>
                <a:ea typeface="Roboto Condensed Light" panose="02000000000000000000" pitchFamily="2" charset="0"/>
                <a:cs typeface="+mn-cs"/>
              </a:defRPr>
            </a:lvl1pPr>
            <a:lvl2pPr marL="514350" indent="-171450" algn="l" defTabSz="6858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0"/>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0"/>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0"/>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0"/>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0"/>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0"/>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0"/>
              </a:spcBef>
              <a:buFont typeface="Arial" panose="020B0604020202020204" pitchFamily="34" charset="0"/>
              <a:buChar char="•"/>
              <a:defRPr sz="1350" kern="1200">
                <a:solidFill>
                  <a:schemeClr val="tx1"/>
                </a:solidFill>
                <a:latin typeface="+mn-lt"/>
                <a:ea typeface="+mn-ea"/>
                <a:cs typeface="+mn-cs"/>
              </a:defRPr>
            </a:lvl9pPr>
          </a:lstStyle>
          <a:p>
            <a:pPr lvl="1">
              <a:lnSpc>
                <a:spcPct val="150000"/>
              </a:lnSpc>
            </a:pPr>
            <a:r>
              <a:rPr lang="en-GB" sz="1600" b="1" dirty="0">
                <a:latin typeface="Avenir Book" charset="0"/>
                <a:ea typeface="Avenir Book" charset="0"/>
                <a:cs typeface="Avenir Book" charset="0"/>
              </a:rPr>
              <a:t>Document Clustering</a:t>
            </a:r>
          </a:p>
          <a:p>
            <a:pPr lvl="2">
              <a:lnSpc>
                <a:spcPct val="150000"/>
              </a:lnSpc>
            </a:pPr>
            <a:r>
              <a:rPr lang="en-GB" sz="1600" b="1" dirty="0">
                <a:latin typeface="Avenir Book" charset="0"/>
                <a:ea typeface="Avenir Book" charset="0"/>
                <a:cs typeface="Avenir Book" charset="0"/>
              </a:rPr>
              <a:t>Goal:</a:t>
            </a:r>
            <a:r>
              <a:rPr lang="en-GB" sz="1600" dirty="0">
                <a:latin typeface="Avenir Book" charset="0"/>
                <a:ea typeface="Avenir Book" charset="0"/>
                <a:cs typeface="Avenir Book" charset="0"/>
              </a:rPr>
              <a:t> To find groups of documents that are similar to each other based on the important terms appearing in them.</a:t>
            </a:r>
          </a:p>
          <a:p>
            <a:pPr lvl="2">
              <a:lnSpc>
                <a:spcPct val="150000"/>
              </a:lnSpc>
            </a:pPr>
            <a:r>
              <a:rPr lang="en-GB" sz="1600" b="1" dirty="0">
                <a:latin typeface="Avenir Book" charset="0"/>
                <a:ea typeface="Avenir Book" charset="0"/>
                <a:cs typeface="Avenir Book" charset="0"/>
              </a:rPr>
              <a:t>Approach:</a:t>
            </a:r>
            <a:r>
              <a:rPr lang="en-GB" sz="1600" dirty="0">
                <a:latin typeface="Avenir Book" charset="0"/>
                <a:ea typeface="Avenir Book" charset="0"/>
                <a:cs typeface="Avenir Book" charset="0"/>
              </a:rPr>
              <a:t> </a:t>
            </a:r>
          </a:p>
          <a:p>
            <a:pPr lvl="3">
              <a:lnSpc>
                <a:spcPct val="150000"/>
              </a:lnSpc>
              <a:buFont typeface="Courier New" panose="02070309020205020404" pitchFamily="49" charset="0"/>
              <a:buChar char="o"/>
            </a:pPr>
            <a:r>
              <a:rPr lang="en-GB" sz="1600" dirty="0">
                <a:latin typeface="Avenir Book" charset="0"/>
                <a:ea typeface="Avenir Book" charset="0"/>
                <a:cs typeface="Avenir Book" charset="0"/>
              </a:rPr>
              <a:t>To identify frequently occurring terms in each document. </a:t>
            </a:r>
          </a:p>
          <a:p>
            <a:pPr lvl="3">
              <a:lnSpc>
                <a:spcPct val="150000"/>
              </a:lnSpc>
              <a:buFont typeface="Courier New" panose="02070309020205020404" pitchFamily="49" charset="0"/>
              <a:buChar char="o"/>
            </a:pPr>
            <a:r>
              <a:rPr lang="en-GB" sz="1600" dirty="0">
                <a:latin typeface="Avenir Book" charset="0"/>
                <a:ea typeface="Avenir Book" charset="0"/>
                <a:cs typeface="Avenir Book" charset="0"/>
              </a:rPr>
              <a:t>Form a similarity measure based on the frequencies of different terms. </a:t>
            </a:r>
          </a:p>
          <a:p>
            <a:pPr lvl="3">
              <a:lnSpc>
                <a:spcPct val="150000"/>
              </a:lnSpc>
              <a:buFont typeface="Courier New" panose="02070309020205020404" pitchFamily="49" charset="0"/>
              <a:buChar char="o"/>
            </a:pPr>
            <a:r>
              <a:rPr lang="en-GB" sz="1600" dirty="0">
                <a:latin typeface="Avenir Book" charset="0"/>
                <a:ea typeface="Avenir Book" charset="0"/>
                <a:cs typeface="Avenir Book" charset="0"/>
              </a:rPr>
              <a:t>Can utilize the clusters to relate a new document or search term to clustered documents.</a:t>
            </a:r>
          </a:p>
        </p:txBody>
      </p:sp>
    </p:spTree>
    <p:extLst>
      <p:ext uri="{BB962C8B-B14F-4D97-AF65-F5344CB8AC3E}">
        <p14:creationId xmlns:p14="http://schemas.microsoft.com/office/powerpoint/2010/main" val="194765316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a:spLocks noGrp="1"/>
          </p:cNvSpPr>
          <p:nvPr>
            <p:ph type="title"/>
          </p:nvPr>
        </p:nvSpPr>
        <p:spPr/>
        <p:txBody>
          <a:bodyPr>
            <a:noAutofit/>
          </a:bodyPr>
          <a:lstStyle/>
          <a:p>
            <a:pPr>
              <a:buNone/>
            </a:pPr>
            <a:r>
              <a:rPr lang="en-GB" sz="2000" dirty="0"/>
              <a:t>9) Association Rule Discovery</a:t>
            </a:r>
            <a:endParaRPr lang="en-US" sz="2000" dirty="0"/>
          </a:p>
        </p:txBody>
      </p:sp>
      <p:sp>
        <p:nvSpPr>
          <p:cNvPr id="7" name="Text Placeholder 2"/>
          <p:cNvSpPr>
            <a:spLocks noGrp="1"/>
          </p:cNvSpPr>
          <p:nvPr>
            <p:ph type="body" idx="1"/>
          </p:nvPr>
        </p:nvSpPr>
        <p:spPr>
          <a:xfrm>
            <a:off x="171450" y="895350"/>
            <a:ext cx="8784300" cy="3657600"/>
          </a:xfrm>
        </p:spPr>
        <p:txBody>
          <a:bodyPr>
            <a:normAutofit/>
          </a:bodyPr>
          <a:lstStyle/>
          <a:p>
            <a:pPr marL="0" indent="0">
              <a:lnSpc>
                <a:spcPct val="150000"/>
              </a:lnSpc>
              <a:buNone/>
            </a:pPr>
            <a:endParaRPr lang="en-GB" sz="1600" b="1" dirty="0">
              <a:latin typeface="Avenir Book" charset="0"/>
              <a:ea typeface="Avenir Book" charset="0"/>
              <a:cs typeface="Avenir Book" charset="0"/>
            </a:endParaRPr>
          </a:p>
          <a:p>
            <a:pPr marL="0" indent="0">
              <a:lnSpc>
                <a:spcPct val="150000"/>
              </a:lnSpc>
              <a:buNone/>
            </a:pPr>
            <a:endParaRPr lang="en-GB" sz="1500" b="1" dirty="0">
              <a:latin typeface="Avenir Book" charset="0"/>
              <a:ea typeface="Avenir Book" charset="0"/>
              <a:cs typeface="Avenir Book" charset="0"/>
            </a:endParaRPr>
          </a:p>
        </p:txBody>
      </p:sp>
      <p:sp>
        <p:nvSpPr>
          <p:cNvPr id="4" name="Text Placeholder 2">
            <a:extLst>
              <a:ext uri="{FF2B5EF4-FFF2-40B4-BE49-F238E27FC236}">
                <a16:creationId xmlns:a16="http://schemas.microsoft.com/office/drawing/2014/main" id="{9389C4E8-7FBC-4B43-BED1-1478F559B6CE}"/>
              </a:ext>
            </a:extLst>
          </p:cNvPr>
          <p:cNvSpPr txBox="1">
            <a:spLocks/>
          </p:cNvSpPr>
          <p:nvPr/>
        </p:nvSpPr>
        <p:spPr>
          <a:xfrm>
            <a:off x="255299" y="895349"/>
            <a:ext cx="8507701" cy="3883969"/>
          </a:xfrm>
          <a:prstGeom prst="rect">
            <a:avLst/>
          </a:prstGeom>
          <a:noFill/>
          <a:ln>
            <a:noFill/>
          </a:ln>
        </p:spPr>
        <p:txBody>
          <a:bodyPr vert="horz" lIns="91425" tIns="91425" rIns="91425" bIns="91425" rtlCol="0" anchor="t" anchorCtr="0">
            <a:noAutofit/>
          </a:bodyPr>
          <a:lstStyle>
            <a:lvl1pPr marL="171450" indent="-171450" algn="l" defTabSz="685800" rtl="0" eaLnBrk="1" latinLnBrk="0" hangingPunct="1">
              <a:lnSpc>
                <a:spcPct val="90000"/>
              </a:lnSpc>
              <a:spcBef>
                <a:spcPts val="0"/>
              </a:spcBef>
              <a:buFont typeface="Arial" panose="020B0604020202020204" pitchFamily="34" charset="0"/>
              <a:buChar char="•"/>
              <a:defRPr sz="2100" kern="1200">
                <a:solidFill>
                  <a:schemeClr val="tx1"/>
                </a:solidFill>
                <a:latin typeface="Roboto Condensed Light" panose="02000000000000000000" pitchFamily="2" charset="0"/>
                <a:ea typeface="Roboto Condensed Light" panose="02000000000000000000" pitchFamily="2" charset="0"/>
                <a:cs typeface="+mn-cs"/>
              </a:defRPr>
            </a:lvl1pPr>
            <a:lvl2pPr marL="514350" indent="-171450" algn="l" defTabSz="6858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0"/>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0"/>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0"/>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0"/>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0"/>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0"/>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0"/>
              </a:spcBef>
              <a:buFont typeface="Arial" panose="020B0604020202020204" pitchFamily="34" charset="0"/>
              <a:buChar char="•"/>
              <a:defRPr sz="1350" kern="1200">
                <a:solidFill>
                  <a:schemeClr val="tx1"/>
                </a:solidFill>
                <a:latin typeface="+mn-lt"/>
                <a:ea typeface="+mn-ea"/>
                <a:cs typeface="+mn-cs"/>
              </a:defRPr>
            </a:lvl9pPr>
          </a:lstStyle>
          <a:p>
            <a:pPr lvl="1">
              <a:lnSpc>
                <a:spcPct val="150000"/>
              </a:lnSpc>
            </a:pPr>
            <a:r>
              <a:rPr lang="en-GB" sz="1600" dirty="0">
                <a:latin typeface="Avenir Book" charset="0"/>
                <a:ea typeface="Avenir Book" charset="0"/>
                <a:cs typeface="Avenir Book" charset="0"/>
              </a:rPr>
              <a:t>Given a set of records each of which contain some number of items from a given collection</a:t>
            </a:r>
          </a:p>
          <a:p>
            <a:pPr lvl="2">
              <a:lnSpc>
                <a:spcPct val="150000"/>
              </a:lnSpc>
              <a:buFont typeface="Courier New" panose="02070309020205020404" pitchFamily="49" charset="0"/>
              <a:buChar char="o"/>
            </a:pPr>
            <a:r>
              <a:rPr lang="en-GB" sz="1600" dirty="0">
                <a:latin typeface="Avenir Book" charset="0"/>
                <a:ea typeface="Avenir Book" charset="0"/>
                <a:cs typeface="Avenir Book" charset="0"/>
              </a:rPr>
              <a:t>Produce dependency rules which will predict occurrence of an item based on occurrences of other items.</a:t>
            </a:r>
          </a:p>
          <a:p>
            <a:pPr marL="342900" lvl="1" indent="0">
              <a:lnSpc>
                <a:spcPct val="150000"/>
              </a:lnSpc>
              <a:buNone/>
            </a:pPr>
            <a:endParaRPr lang="en-GB" sz="1900" dirty="0">
              <a:latin typeface="Avenir Book" charset="0"/>
              <a:ea typeface="Avenir Book" charset="0"/>
              <a:cs typeface="Avenir Book" charset="0"/>
            </a:endParaRPr>
          </a:p>
        </p:txBody>
      </p:sp>
      <p:graphicFrame>
        <p:nvGraphicFramePr>
          <p:cNvPr id="5" name="Object 4">
            <a:extLst>
              <a:ext uri="{FF2B5EF4-FFF2-40B4-BE49-F238E27FC236}">
                <a16:creationId xmlns:a16="http://schemas.microsoft.com/office/drawing/2014/main" id="{6186C2E3-9FDD-6E48-B55F-F5AC17CCFF52}"/>
              </a:ext>
            </a:extLst>
          </p:cNvPr>
          <p:cNvGraphicFramePr>
            <a:graphicFrameLocks noChangeAspect="1"/>
          </p:cNvGraphicFramePr>
          <p:nvPr>
            <p:extLst>
              <p:ext uri="{D42A27DB-BD31-4B8C-83A1-F6EECF244321}">
                <p14:modId xmlns:p14="http://schemas.microsoft.com/office/powerpoint/2010/main" val="1512724775"/>
              </p:ext>
            </p:extLst>
          </p:nvPr>
        </p:nvGraphicFramePr>
        <p:xfrm>
          <a:off x="533400" y="2626669"/>
          <a:ext cx="4181475" cy="2152650"/>
        </p:xfrm>
        <a:graphic>
          <a:graphicData uri="http://schemas.openxmlformats.org/presentationml/2006/ole">
            <mc:AlternateContent xmlns:mc="http://schemas.openxmlformats.org/markup-compatibility/2006">
              <mc:Choice xmlns:v="urn:schemas-microsoft-com:vml" Requires="v">
                <p:oleObj name="Document" r:id="rId3" imgW="3823716" imgH="1999488" progId="Word.Document.8">
                  <p:embed/>
                </p:oleObj>
              </mc:Choice>
              <mc:Fallback>
                <p:oleObj name="Document" r:id="rId3" imgW="3823716" imgH="1999488" progId="Word.Document.8">
                  <p:embed/>
                  <p:pic>
                    <p:nvPicPr>
                      <p:cNvPr id="5" name="Object 4">
                        <a:extLst>
                          <a:ext uri="{FF2B5EF4-FFF2-40B4-BE49-F238E27FC236}">
                            <a16:creationId xmlns:a16="http://schemas.microsoft.com/office/drawing/2014/main" id="{6186C2E3-9FDD-6E48-B55F-F5AC17CCFF5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400" y="2626669"/>
                        <a:ext cx="4181475" cy="2152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 name="Text Box 5">
            <a:extLst>
              <a:ext uri="{FF2B5EF4-FFF2-40B4-BE49-F238E27FC236}">
                <a16:creationId xmlns:a16="http://schemas.microsoft.com/office/drawing/2014/main" id="{8DCF8901-8B41-A148-B33C-BFB8B94844B9}"/>
              </a:ext>
            </a:extLst>
          </p:cNvPr>
          <p:cNvSpPr txBox="1">
            <a:spLocks noChangeArrowheads="1"/>
          </p:cNvSpPr>
          <p:nvPr/>
        </p:nvSpPr>
        <p:spPr bwMode="auto">
          <a:xfrm>
            <a:off x="5017293" y="2626669"/>
            <a:ext cx="3443288" cy="976313"/>
          </a:xfrm>
          <a:prstGeom prst="rect">
            <a:avLst/>
          </a:prstGeom>
          <a:solidFill>
            <a:srgbClr val="CCCCFF"/>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0"/>
              </a:spcBef>
              <a:spcAft>
                <a:spcPct val="0"/>
              </a:spcAft>
              <a:buClrTx/>
              <a:buSzTx/>
              <a:buFontTx/>
              <a:buNone/>
            </a:pPr>
            <a:r>
              <a:rPr lang="en-US" altLang="en-US" sz="2000" b="0" dirty="0">
                <a:latin typeface="Times New Roman" panose="02020603050405020304" pitchFamily="18" charset="0"/>
              </a:rPr>
              <a:t>Rules Discovered:</a:t>
            </a:r>
          </a:p>
          <a:p>
            <a:pPr>
              <a:spcBef>
                <a:spcPct val="0"/>
              </a:spcBef>
              <a:spcAft>
                <a:spcPct val="0"/>
              </a:spcAft>
              <a:buClrTx/>
              <a:buSzTx/>
              <a:buFontTx/>
              <a:buNone/>
            </a:pPr>
            <a:r>
              <a:rPr lang="en-US" altLang="en-US" sz="2000" b="0" dirty="0">
                <a:latin typeface="Times New Roman" panose="02020603050405020304" pitchFamily="18" charset="0"/>
              </a:rPr>
              <a:t>    </a:t>
            </a:r>
            <a:r>
              <a:rPr lang="en-US" altLang="en-US" sz="1800" dirty="0">
                <a:solidFill>
                  <a:srgbClr val="CC0000"/>
                </a:solidFill>
                <a:latin typeface="Tahoma" panose="020B0604030504040204" pitchFamily="34" charset="0"/>
              </a:rPr>
              <a:t>{Milk} --&gt; {Coke}</a:t>
            </a:r>
          </a:p>
          <a:p>
            <a:pPr>
              <a:spcBef>
                <a:spcPct val="0"/>
              </a:spcBef>
              <a:spcAft>
                <a:spcPct val="0"/>
              </a:spcAft>
              <a:buClrTx/>
              <a:buSzTx/>
              <a:buFontTx/>
              <a:buNone/>
            </a:pPr>
            <a:r>
              <a:rPr lang="en-US" altLang="en-US" sz="1800" dirty="0">
                <a:solidFill>
                  <a:srgbClr val="CC0000"/>
                </a:solidFill>
                <a:latin typeface="Tahoma" panose="020B0604030504040204" pitchFamily="34" charset="0"/>
              </a:rPr>
              <a:t>    {Diaper, Milk} --&gt; {Beer}</a:t>
            </a:r>
            <a:endParaRPr lang="en-US" altLang="en-US" sz="2400" b="0" dirty="0">
              <a:latin typeface="Times New Roman" panose="02020603050405020304" pitchFamily="18" charset="0"/>
            </a:endParaRPr>
          </a:p>
        </p:txBody>
      </p:sp>
    </p:spTree>
    <p:extLst>
      <p:ext uri="{BB962C8B-B14F-4D97-AF65-F5344CB8AC3E}">
        <p14:creationId xmlns:p14="http://schemas.microsoft.com/office/powerpoint/2010/main" val="147598367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a:spLocks noGrp="1"/>
          </p:cNvSpPr>
          <p:nvPr>
            <p:ph type="title"/>
          </p:nvPr>
        </p:nvSpPr>
        <p:spPr/>
        <p:txBody>
          <a:bodyPr>
            <a:noAutofit/>
          </a:bodyPr>
          <a:lstStyle/>
          <a:p>
            <a:pPr>
              <a:buNone/>
            </a:pPr>
            <a:r>
              <a:rPr lang="en-US" altLang="en-US" sz="2000" dirty="0"/>
              <a:t>Association Analysis: Applications</a:t>
            </a:r>
            <a:endParaRPr lang="en-US" sz="2000" dirty="0"/>
          </a:p>
        </p:txBody>
      </p:sp>
      <p:sp>
        <p:nvSpPr>
          <p:cNvPr id="7" name="Text Placeholder 2"/>
          <p:cNvSpPr>
            <a:spLocks noGrp="1"/>
          </p:cNvSpPr>
          <p:nvPr>
            <p:ph type="body" idx="1"/>
          </p:nvPr>
        </p:nvSpPr>
        <p:spPr>
          <a:xfrm>
            <a:off x="171450" y="895350"/>
            <a:ext cx="8784300" cy="3657600"/>
          </a:xfrm>
        </p:spPr>
        <p:txBody>
          <a:bodyPr>
            <a:normAutofit/>
          </a:bodyPr>
          <a:lstStyle/>
          <a:p>
            <a:pPr marL="0" indent="0">
              <a:lnSpc>
                <a:spcPct val="150000"/>
              </a:lnSpc>
              <a:buNone/>
            </a:pPr>
            <a:endParaRPr lang="en-GB" sz="1600" b="1" dirty="0">
              <a:latin typeface="Avenir Book" charset="0"/>
              <a:ea typeface="Avenir Book" charset="0"/>
              <a:cs typeface="Avenir Book" charset="0"/>
            </a:endParaRPr>
          </a:p>
          <a:p>
            <a:pPr marL="0" indent="0">
              <a:lnSpc>
                <a:spcPct val="150000"/>
              </a:lnSpc>
              <a:buNone/>
            </a:pPr>
            <a:endParaRPr lang="en-GB" sz="1500" b="1" dirty="0">
              <a:latin typeface="Avenir Book" charset="0"/>
              <a:ea typeface="Avenir Book" charset="0"/>
              <a:cs typeface="Avenir Book" charset="0"/>
            </a:endParaRPr>
          </a:p>
        </p:txBody>
      </p:sp>
      <p:sp>
        <p:nvSpPr>
          <p:cNvPr id="4" name="Text Placeholder 2">
            <a:extLst>
              <a:ext uri="{FF2B5EF4-FFF2-40B4-BE49-F238E27FC236}">
                <a16:creationId xmlns:a16="http://schemas.microsoft.com/office/drawing/2014/main" id="{9389C4E8-7FBC-4B43-BED1-1478F559B6CE}"/>
              </a:ext>
            </a:extLst>
          </p:cNvPr>
          <p:cNvSpPr txBox="1">
            <a:spLocks/>
          </p:cNvSpPr>
          <p:nvPr/>
        </p:nvSpPr>
        <p:spPr>
          <a:xfrm>
            <a:off x="255299" y="895349"/>
            <a:ext cx="8507701" cy="3883969"/>
          </a:xfrm>
          <a:prstGeom prst="rect">
            <a:avLst/>
          </a:prstGeom>
          <a:noFill/>
          <a:ln>
            <a:noFill/>
          </a:ln>
        </p:spPr>
        <p:txBody>
          <a:bodyPr vert="horz" lIns="91425" tIns="91425" rIns="91425" bIns="91425" rtlCol="0" anchor="t" anchorCtr="0">
            <a:noAutofit/>
          </a:bodyPr>
          <a:lstStyle>
            <a:lvl1pPr marL="171450" indent="-171450" algn="l" defTabSz="685800" rtl="0" eaLnBrk="1" latinLnBrk="0" hangingPunct="1">
              <a:lnSpc>
                <a:spcPct val="90000"/>
              </a:lnSpc>
              <a:spcBef>
                <a:spcPts val="0"/>
              </a:spcBef>
              <a:buFont typeface="Arial" panose="020B0604020202020204" pitchFamily="34" charset="0"/>
              <a:buChar char="•"/>
              <a:defRPr sz="2100" kern="1200">
                <a:solidFill>
                  <a:schemeClr val="tx1"/>
                </a:solidFill>
                <a:latin typeface="Roboto Condensed Light" panose="02000000000000000000" pitchFamily="2" charset="0"/>
                <a:ea typeface="Roboto Condensed Light" panose="02000000000000000000" pitchFamily="2" charset="0"/>
                <a:cs typeface="+mn-cs"/>
              </a:defRPr>
            </a:lvl1pPr>
            <a:lvl2pPr marL="514350" indent="-171450" algn="l" defTabSz="6858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0"/>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0"/>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0"/>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0"/>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0"/>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0"/>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0"/>
              </a:spcBef>
              <a:buFont typeface="Arial" panose="020B0604020202020204" pitchFamily="34" charset="0"/>
              <a:buChar char="•"/>
              <a:defRPr sz="1350" kern="1200">
                <a:solidFill>
                  <a:schemeClr val="tx1"/>
                </a:solidFill>
                <a:latin typeface="+mn-lt"/>
                <a:ea typeface="+mn-ea"/>
                <a:cs typeface="+mn-cs"/>
              </a:defRPr>
            </a:lvl9pPr>
          </a:lstStyle>
          <a:p>
            <a:r>
              <a:rPr lang="en-US" altLang="en-US" sz="1600" dirty="0">
                <a:latin typeface="Avenir Book" panose="02000503020000020003" pitchFamily="2" charset="0"/>
              </a:rPr>
              <a:t>Market-basket analysis</a:t>
            </a:r>
          </a:p>
          <a:p>
            <a:pPr lvl="1"/>
            <a:r>
              <a:rPr lang="en-US" altLang="en-US" sz="1600" dirty="0">
                <a:latin typeface="Avenir Book" panose="02000503020000020003" pitchFamily="2" charset="0"/>
              </a:rPr>
              <a:t>Rules are used for sales promotion, shelf management, and inventory management</a:t>
            </a:r>
          </a:p>
          <a:p>
            <a:pPr marL="1371600" lvl="4" indent="0">
              <a:buNone/>
            </a:pPr>
            <a:endParaRPr lang="en-US" altLang="en-US" sz="1600" dirty="0">
              <a:latin typeface="Avenir Book" panose="02000503020000020003" pitchFamily="2" charset="0"/>
            </a:endParaRPr>
          </a:p>
          <a:p>
            <a:r>
              <a:rPr lang="en-US" altLang="en-US" sz="1600" dirty="0">
                <a:latin typeface="Avenir Book" panose="02000503020000020003" pitchFamily="2" charset="0"/>
              </a:rPr>
              <a:t>Medical Informatics</a:t>
            </a:r>
          </a:p>
          <a:p>
            <a:pPr lvl="1"/>
            <a:r>
              <a:rPr lang="en-US" altLang="en-US" sz="1600" dirty="0">
                <a:latin typeface="Avenir Book" panose="02000503020000020003" pitchFamily="2" charset="0"/>
              </a:rPr>
              <a:t>Rules are used to find combination of patient symptoms and test results associated with certain diseases</a:t>
            </a:r>
          </a:p>
        </p:txBody>
      </p:sp>
    </p:spTree>
    <p:extLst>
      <p:ext uri="{BB962C8B-B14F-4D97-AF65-F5344CB8AC3E}">
        <p14:creationId xmlns:p14="http://schemas.microsoft.com/office/powerpoint/2010/main" val="11111955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2"/>
          <p:cNvSpPr>
            <a:spLocks noGrp="1"/>
          </p:cNvSpPr>
          <p:nvPr>
            <p:ph type="body" idx="1"/>
          </p:nvPr>
        </p:nvSpPr>
        <p:spPr>
          <a:xfrm>
            <a:off x="171450" y="895350"/>
            <a:ext cx="8784300" cy="3657600"/>
          </a:xfrm>
        </p:spPr>
        <p:txBody>
          <a:bodyPr>
            <a:normAutofit/>
          </a:bodyPr>
          <a:lstStyle/>
          <a:p>
            <a:pPr marL="0" indent="0">
              <a:lnSpc>
                <a:spcPct val="150000"/>
              </a:lnSpc>
              <a:buNone/>
            </a:pPr>
            <a:endParaRPr lang="en-GB" sz="1600" b="1" dirty="0">
              <a:latin typeface="Avenir Book" charset="0"/>
              <a:ea typeface="Avenir Book" charset="0"/>
              <a:cs typeface="Avenir Book" charset="0"/>
            </a:endParaRPr>
          </a:p>
          <a:p>
            <a:pPr marL="0" indent="0">
              <a:lnSpc>
                <a:spcPct val="150000"/>
              </a:lnSpc>
              <a:buNone/>
            </a:pPr>
            <a:endParaRPr lang="en-GB" sz="1500" b="1" dirty="0">
              <a:latin typeface="Avenir Book" charset="0"/>
              <a:ea typeface="Avenir Book" charset="0"/>
              <a:cs typeface="Avenir Book" charset="0"/>
            </a:endParaRPr>
          </a:p>
        </p:txBody>
      </p:sp>
      <p:sp>
        <p:nvSpPr>
          <p:cNvPr id="4" name="Text Placeholder 2">
            <a:extLst>
              <a:ext uri="{FF2B5EF4-FFF2-40B4-BE49-F238E27FC236}">
                <a16:creationId xmlns:a16="http://schemas.microsoft.com/office/drawing/2014/main" id="{9389C4E8-7FBC-4B43-BED1-1478F559B6CE}"/>
              </a:ext>
            </a:extLst>
          </p:cNvPr>
          <p:cNvSpPr txBox="1">
            <a:spLocks/>
          </p:cNvSpPr>
          <p:nvPr/>
        </p:nvSpPr>
        <p:spPr>
          <a:xfrm>
            <a:off x="255299" y="895349"/>
            <a:ext cx="8507701" cy="3883969"/>
          </a:xfrm>
          <a:prstGeom prst="rect">
            <a:avLst/>
          </a:prstGeom>
          <a:noFill/>
          <a:ln>
            <a:noFill/>
          </a:ln>
        </p:spPr>
        <p:txBody>
          <a:bodyPr vert="horz" lIns="91425" tIns="91425" rIns="91425" bIns="91425" rtlCol="0" anchor="t" anchorCtr="0">
            <a:noAutofit/>
          </a:bodyPr>
          <a:lstStyle>
            <a:lvl1pPr marL="171450" indent="-171450" algn="l" defTabSz="685800" rtl="0" eaLnBrk="1" latinLnBrk="0" hangingPunct="1">
              <a:lnSpc>
                <a:spcPct val="90000"/>
              </a:lnSpc>
              <a:spcBef>
                <a:spcPts val="0"/>
              </a:spcBef>
              <a:buFont typeface="Arial" panose="020B0604020202020204" pitchFamily="34" charset="0"/>
              <a:buChar char="•"/>
              <a:defRPr sz="2100" kern="1200">
                <a:solidFill>
                  <a:schemeClr val="tx1"/>
                </a:solidFill>
                <a:latin typeface="Roboto Condensed Light" panose="02000000000000000000" pitchFamily="2" charset="0"/>
                <a:ea typeface="Roboto Condensed Light" panose="02000000000000000000" pitchFamily="2" charset="0"/>
                <a:cs typeface="+mn-cs"/>
              </a:defRPr>
            </a:lvl1pPr>
            <a:lvl2pPr marL="514350" indent="-171450" algn="l" defTabSz="6858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0"/>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0"/>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0"/>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0"/>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0"/>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0"/>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0"/>
              </a:spcBef>
              <a:buFont typeface="Arial" panose="020B0604020202020204" pitchFamily="34" charset="0"/>
              <a:buChar char="•"/>
              <a:defRPr sz="1350" kern="1200">
                <a:solidFill>
                  <a:schemeClr val="tx1"/>
                </a:solidFill>
                <a:latin typeface="+mn-lt"/>
                <a:ea typeface="+mn-ea"/>
                <a:cs typeface="+mn-cs"/>
              </a:defRPr>
            </a:lvl9pPr>
          </a:lstStyle>
          <a:p>
            <a:r>
              <a:rPr lang="en-US" altLang="en-US" sz="1600" b="1" dirty="0">
                <a:latin typeface="Avenir Book" panose="02000503020000020003" pitchFamily="2" charset="0"/>
              </a:rPr>
              <a:t>Scalability: </a:t>
            </a:r>
          </a:p>
          <a:p>
            <a:pPr lvl="1">
              <a:lnSpc>
                <a:spcPct val="100000"/>
              </a:lnSpc>
              <a:buFont typeface="Courier New" panose="02070309020205020404" pitchFamily="49" charset="0"/>
              <a:buChar char="o"/>
            </a:pPr>
            <a:r>
              <a:rPr lang="en-US" altLang="en-US" sz="1400" dirty="0">
                <a:latin typeface="Avenir Book" panose="02000503020000020003" pitchFamily="2" charset="0"/>
              </a:rPr>
              <a:t>Scalable algorithms to handle exponential search</a:t>
            </a:r>
          </a:p>
          <a:p>
            <a:pPr lvl="1">
              <a:lnSpc>
                <a:spcPct val="100000"/>
              </a:lnSpc>
              <a:buFont typeface="Courier New" panose="02070309020205020404" pitchFamily="49" charset="0"/>
              <a:buChar char="o"/>
            </a:pPr>
            <a:r>
              <a:rPr lang="en-US" altLang="en-US" sz="1400" dirty="0">
                <a:latin typeface="Avenir Book" panose="02000503020000020003" pitchFamily="2" charset="0"/>
              </a:rPr>
              <a:t>Novel data structures</a:t>
            </a:r>
          </a:p>
          <a:p>
            <a:pPr lvl="1">
              <a:lnSpc>
                <a:spcPct val="100000"/>
              </a:lnSpc>
              <a:buFont typeface="Courier New" panose="02070309020205020404" pitchFamily="49" charset="0"/>
              <a:buChar char="o"/>
            </a:pPr>
            <a:r>
              <a:rPr lang="en-US" altLang="en-US" sz="1400" dirty="0">
                <a:latin typeface="Avenir Book" panose="02000503020000020003" pitchFamily="2" charset="0"/>
              </a:rPr>
              <a:t>Out-of-core algorithms when processing data sets that cannot fit into main memory</a:t>
            </a:r>
          </a:p>
          <a:p>
            <a:pPr lvl="1">
              <a:lnSpc>
                <a:spcPct val="100000"/>
              </a:lnSpc>
              <a:buFont typeface="Courier New" panose="02070309020205020404" pitchFamily="49" charset="0"/>
              <a:buChar char="o"/>
            </a:pPr>
            <a:r>
              <a:rPr lang="en-US" altLang="en-US" sz="1400" dirty="0">
                <a:latin typeface="Avenir Book" panose="02000503020000020003" pitchFamily="2" charset="0"/>
              </a:rPr>
              <a:t>Parallel and distributed algorithms</a:t>
            </a:r>
          </a:p>
          <a:p>
            <a:pPr marL="342900" lvl="1" indent="0">
              <a:buNone/>
            </a:pPr>
            <a:endParaRPr lang="en-US" altLang="en-US" sz="1600" b="1" dirty="0">
              <a:latin typeface="Avenir Book" panose="02000503020000020003" pitchFamily="2" charset="0"/>
            </a:endParaRPr>
          </a:p>
          <a:p>
            <a:r>
              <a:rPr lang="en-US" altLang="en-US" sz="1600" b="1" dirty="0">
                <a:latin typeface="Avenir Book" panose="02000503020000020003" pitchFamily="2" charset="0"/>
              </a:rPr>
              <a:t>High Dimensionality</a:t>
            </a:r>
          </a:p>
          <a:p>
            <a:pPr lvl="1">
              <a:buFont typeface="Courier New" panose="02070309020205020404" pitchFamily="49" charset="0"/>
              <a:buChar char="o"/>
            </a:pPr>
            <a:r>
              <a:rPr lang="en-US" altLang="en-US" sz="1400" dirty="0">
                <a:latin typeface="Avenir Book" panose="02000503020000020003" pitchFamily="2" charset="0"/>
              </a:rPr>
              <a:t>Data involving thousands of features.</a:t>
            </a:r>
          </a:p>
          <a:p>
            <a:endParaRPr lang="en-US" altLang="en-US" sz="1600" b="1" dirty="0">
              <a:latin typeface="Avenir Book" panose="02000503020000020003" pitchFamily="2" charset="0"/>
            </a:endParaRPr>
          </a:p>
          <a:p>
            <a:r>
              <a:rPr lang="en-US" altLang="en-US" sz="1600" b="1" dirty="0">
                <a:latin typeface="Avenir Book" panose="02000503020000020003" pitchFamily="2" charset="0"/>
              </a:rPr>
              <a:t>Heterogeneous and Complex Data</a:t>
            </a:r>
          </a:p>
          <a:p>
            <a:pPr lvl="1">
              <a:buFont typeface="Courier New" panose="02070309020205020404" pitchFamily="49" charset="0"/>
              <a:buChar char="o"/>
            </a:pPr>
            <a:r>
              <a:rPr lang="en-US" altLang="en-US" sz="1400" dirty="0">
                <a:latin typeface="Avenir Book" panose="02000503020000020003" pitchFamily="2" charset="0"/>
              </a:rPr>
              <a:t>Heterogeneous attributes</a:t>
            </a:r>
          </a:p>
          <a:p>
            <a:pPr lvl="1">
              <a:buFont typeface="Courier New" panose="02070309020205020404" pitchFamily="49" charset="0"/>
              <a:buChar char="o"/>
            </a:pPr>
            <a:r>
              <a:rPr lang="en-US" altLang="en-US" sz="1400" dirty="0">
                <a:latin typeface="Avenir Book" panose="02000503020000020003" pitchFamily="2" charset="0"/>
              </a:rPr>
              <a:t>Semi-structured text and hyperlinks</a:t>
            </a:r>
          </a:p>
          <a:p>
            <a:pPr lvl="1">
              <a:buFont typeface="Courier New" panose="02070309020205020404" pitchFamily="49" charset="0"/>
              <a:buChar char="o"/>
            </a:pPr>
            <a:r>
              <a:rPr lang="en-US" altLang="en-US" sz="1400" dirty="0">
                <a:latin typeface="Avenir Book" panose="02000503020000020003" pitchFamily="2" charset="0"/>
              </a:rPr>
              <a:t>Time series measurements temperature, pressure, etc.</a:t>
            </a:r>
          </a:p>
          <a:p>
            <a:pPr lvl="1">
              <a:buFont typeface="Courier New" panose="02070309020205020404" pitchFamily="49" charset="0"/>
              <a:buChar char="o"/>
            </a:pPr>
            <a:r>
              <a:rPr lang="en-US" altLang="en-US" sz="1400" dirty="0">
                <a:latin typeface="Avenir Book" panose="02000503020000020003" pitchFamily="2" charset="0"/>
              </a:rPr>
              <a:t>Graph connectivity</a:t>
            </a:r>
          </a:p>
        </p:txBody>
      </p:sp>
      <p:sp>
        <p:nvSpPr>
          <p:cNvPr id="3" name="Title 2">
            <a:extLst>
              <a:ext uri="{FF2B5EF4-FFF2-40B4-BE49-F238E27FC236}">
                <a16:creationId xmlns:a16="http://schemas.microsoft.com/office/drawing/2014/main" id="{B0AC9339-5626-BE47-96CF-FA654E52C0CE}"/>
              </a:ext>
            </a:extLst>
          </p:cNvPr>
          <p:cNvSpPr>
            <a:spLocks noGrp="1"/>
          </p:cNvSpPr>
          <p:nvPr>
            <p:ph type="title"/>
          </p:nvPr>
        </p:nvSpPr>
        <p:spPr/>
        <p:txBody>
          <a:bodyPr/>
          <a:lstStyle/>
          <a:p>
            <a:r>
              <a:rPr lang="en-US" altLang="en-US" sz="2000" dirty="0">
                <a:latin typeface="Avenir Book" panose="02000503020000020003" pitchFamily="2" charset="0"/>
              </a:rPr>
              <a:t>10) Motivating Challenges</a:t>
            </a:r>
            <a:endParaRPr lang="en-US" sz="2000" dirty="0"/>
          </a:p>
        </p:txBody>
      </p:sp>
    </p:spTree>
    <p:extLst>
      <p:ext uri="{BB962C8B-B14F-4D97-AF65-F5344CB8AC3E}">
        <p14:creationId xmlns:p14="http://schemas.microsoft.com/office/powerpoint/2010/main" val="405424276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2"/>
          <p:cNvSpPr>
            <a:spLocks noGrp="1"/>
          </p:cNvSpPr>
          <p:nvPr>
            <p:ph type="body" idx="1"/>
          </p:nvPr>
        </p:nvSpPr>
        <p:spPr>
          <a:xfrm>
            <a:off x="171450" y="895350"/>
            <a:ext cx="8784300" cy="3657600"/>
          </a:xfrm>
        </p:spPr>
        <p:txBody>
          <a:bodyPr>
            <a:normAutofit/>
          </a:bodyPr>
          <a:lstStyle/>
          <a:p>
            <a:pPr marL="0" indent="0">
              <a:lnSpc>
                <a:spcPct val="150000"/>
              </a:lnSpc>
              <a:buNone/>
            </a:pPr>
            <a:endParaRPr lang="en-GB" sz="1600" b="1" dirty="0">
              <a:latin typeface="Avenir Book" charset="0"/>
              <a:ea typeface="Avenir Book" charset="0"/>
              <a:cs typeface="Avenir Book" charset="0"/>
            </a:endParaRPr>
          </a:p>
          <a:p>
            <a:pPr marL="0" indent="0">
              <a:lnSpc>
                <a:spcPct val="150000"/>
              </a:lnSpc>
              <a:buNone/>
            </a:pPr>
            <a:endParaRPr lang="en-GB" sz="1500" b="1" dirty="0">
              <a:latin typeface="Avenir Book" charset="0"/>
              <a:ea typeface="Avenir Book" charset="0"/>
              <a:cs typeface="Avenir Book" charset="0"/>
            </a:endParaRPr>
          </a:p>
        </p:txBody>
      </p:sp>
      <p:sp>
        <p:nvSpPr>
          <p:cNvPr id="4" name="Text Placeholder 2">
            <a:extLst>
              <a:ext uri="{FF2B5EF4-FFF2-40B4-BE49-F238E27FC236}">
                <a16:creationId xmlns:a16="http://schemas.microsoft.com/office/drawing/2014/main" id="{9389C4E8-7FBC-4B43-BED1-1478F559B6CE}"/>
              </a:ext>
            </a:extLst>
          </p:cNvPr>
          <p:cNvSpPr txBox="1">
            <a:spLocks/>
          </p:cNvSpPr>
          <p:nvPr/>
        </p:nvSpPr>
        <p:spPr>
          <a:xfrm>
            <a:off x="255299" y="895349"/>
            <a:ext cx="8507701" cy="3883969"/>
          </a:xfrm>
          <a:prstGeom prst="rect">
            <a:avLst/>
          </a:prstGeom>
          <a:noFill/>
          <a:ln>
            <a:noFill/>
          </a:ln>
        </p:spPr>
        <p:txBody>
          <a:bodyPr vert="horz" lIns="91425" tIns="91425" rIns="91425" bIns="91425" rtlCol="0" anchor="t" anchorCtr="0">
            <a:noAutofit/>
          </a:bodyPr>
          <a:lstStyle>
            <a:lvl1pPr marL="171450" indent="-171450" algn="l" defTabSz="685800" rtl="0" eaLnBrk="1" latinLnBrk="0" hangingPunct="1">
              <a:lnSpc>
                <a:spcPct val="90000"/>
              </a:lnSpc>
              <a:spcBef>
                <a:spcPts val="0"/>
              </a:spcBef>
              <a:buFont typeface="Arial" panose="020B0604020202020204" pitchFamily="34" charset="0"/>
              <a:buChar char="•"/>
              <a:defRPr sz="2100" kern="1200">
                <a:solidFill>
                  <a:schemeClr val="tx1"/>
                </a:solidFill>
                <a:latin typeface="Roboto Condensed Light" panose="02000000000000000000" pitchFamily="2" charset="0"/>
                <a:ea typeface="Roboto Condensed Light" panose="02000000000000000000" pitchFamily="2" charset="0"/>
                <a:cs typeface="+mn-cs"/>
              </a:defRPr>
            </a:lvl1pPr>
            <a:lvl2pPr marL="514350" indent="-171450" algn="l" defTabSz="6858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0"/>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0"/>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0"/>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0"/>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0"/>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0"/>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0"/>
              </a:spcBef>
              <a:buFont typeface="Arial" panose="020B0604020202020204" pitchFamily="34" charset="0"/>
              <a:buChar char="•"/>
              <a:defRPr sz="1350" kern="1200">
                <a:solidFill>
                  <a:schemeClr val="tx1"/>
                </a:solidFill>
                <a:latin typeface="+mn-lt"/>
                <a:ea typeface="+mn-ea"/>
                <a:cs typeface="+mn-cs"/>
              </a:defRPr>
            </a:lvl9pPr>
          </a:lstStyle>
          <a:p>
            <a:pPr marL="0" indent="0">
              <a:buNone/>
            </a:pPr>
            <a:endParaRPr lang="en-US" altLang="en-US" sz="1600" b="1" dirty="0">
              <a:latin typeface="Avenir Book" panose="02000503020000020003" pitchFamily="2" charset="0"/>
            </a:endParaRPr>
          </a:p>
          <a:p>
            <a:r>
              <a:rPr lang="en-US" altLang="en-US" sz="1600" b="1" dirty="0">
                <a:latin typeface="Avenir Book" panose="02000503020000020003" pitchFamily="2" charset="0"/>
              </a:rPr>
              <a:t>Data Ownership and Distribution</a:t>
            </a:r>
          </a:p>
          <a:p>
            <a:pPr lvl="1">
              <a:buFont typeface="Courier New" panose="02070309020205020404" pitchFamily="49" charset="0"/>
              <a:buChar char="o"/>
            </a:pPr>
            <a:r>
              <a:rPr lang="en-US" altLang="en-US" sz="1400" dirty="0">
                <a:latin typeface="Avenir Book" panose="02000503020000020003" pitchFamily="2" charset="0"/>
              </a:rPr>
              <a:t>The data needed is geographically distributed among resources belonging to multiple entities</a:t>
            </a:r>
          </a:p>
          <a:p>
            <a:pPr marL="685800" lvl="1" indent="-342900">
              <a:buAutoNum type="arabicParenBoth"/>
            </a:pPr>
            <a:r>
              <a:rPr lang="en-US" altLang="en-US" sz="1400" dirty="0">
                <a:latin typeface="Avenir Book" panose="02000503020000020003" pitchFamily="2" charset="0"/>
              </a:rPr>
              <a:t>how to reduce the amount of communication needed to perform the distributed computation, </a:t>
            </a:r>
          </a:p>
          <a:p>
            <a:pPr marL="685800" lvl="1" indent="-342900">
              <a:buAutoNum type="arabicParenBoth"/>
            </a:pPr>
            <a:r>
              <a:rPr lang="en-US" altLang="en-US" sz="1400" dirty="0">
                <a:latin typeface="Avenir Book" panose="02000503020000020003" pitchFamily="2" charset="0"/>
              </a:rPr>
              <a:t>how to effectively consolidate the data mining results obtained from multiple sources, and </a:t>
            </a:r>
          </a:p>
          <a:p>
            <a:pPr marL="685800" lvl="1" indent="-342900">
              <a:buAutoNum type="arabicParenBoth"/>
            </a:pPr>
            <a:r>
              <a:rPr lang="en-US" altLang="en-US" sz="1400" dirty="0">
                <a:latin typeface="Avenir Book" panose="02000503020000020003" pitchFamily="2" charset="0"/>
              </a:rPr>
              <a:t>how to address data security issues.</a:t>
            </a:r>
          </a:p>
          <a:p>
            <a:pPr marL="0" indent="0">
              <a:buNone/>
            </a:pPr>
            <a:endParaRPr lang="en-US" altLang="en-US" sz="1600" b="1" dirty="0">
              <a:latin typeface="Avenir Book" panose="02000503020000020003" pitchFamily="2" charset="0"/>
            </a:endParaRPr>
          </a:p>
          <a:p>
            <a:r>
              <a:rPr lang="en-US" altLang="en-US" sz="1600" b="1" dirty="0">
                <a:latin typeface="Avenir Book" panose="02000503020000020003" pitchFamily="2" charset="0"/>
              </a:rPr>
              <a:t>Non-traditional Analysis</a:t>
            </a:r>
          </a:p>
          <a:p>
            <a:pPr lvl="1">
              <a:buFont typeface="Courier New" panose="02070309020205020404" pitchFamily="49" charset="0"/>
              <a:buChar char="o"/>
            </a:pPr>
            <a:r>
              <a:rPr lang="en-US" altLang="en-US" sz="1400" dirty="0">
                <a:latin typeface="Avenir Book" panose="02000503020000020003" pitchFamily="2" charset="0"/>
              </a:rPr>
              <a:t>The traditional statistical approach =&gt; extremely labor-intensive</a:t>
            </a:r>
          </a:p>
          <a:p>
            <a:pPr lvl="2">
              <a:buFont typeface="Wingdings" pitchFamily="2" charset="2"/>
              <a:buChar char="§"/>
            </a:pPr>
            <a:r>
              <a:rPr lang="en-US" altLang="en-US" sz="1200" dirty="0">
                <a:latin typeface="Avenir Book" panose="02000503020000020003" pitchFamily="2" charset="0"/>
              </a:rPr>
              <a:t>It is based on a hypothesize-and-test paradigm. </a:t>
            </a:r>
          </a:p>
          <a:p>
            <a:pPr lvl="2">
              <a:buFont typeface="Wingdings" pitchFamily="2" charset="2"/>
              <a:buChar char="§"/>
            </a:pPr>
            <a:r>
              <a:rPr lang="en-US" altLang="en-US" sz="1200" dirty="0">
                <a:latin typeface="Avenir Book" panose="02000503020000020003" pitchFamily="2" charset="0"/>
              </a:rPr>
              <a:t>With this regards, a hypothesis is proposed, </a:t>
            </a:r>
          </a:p>
          <a:p>
            <a:pPr lvl="2">
              <a:buFont typeface="Wingdings" pitchFamily="2" charset="2"/>
              <a:buChar char="§"/>
            </a:pPr>
            <a:r>
              <a:rPr lang="en-US" altLang="en-US" sz="1200" dirty="0">
                <a:latin typeface="Avenir Book" panose="02000503020000020003" pitchFamily="2" charset="0"/>
              </a:rPr>
              <a:t>An experiment is designed to gather the data, and then</a:t>
            </a:r>
          </a:p>
          <a:p>
            <a:pPr lvl="2">
              <a:buFont typeface="Wingdings" pitchFamily="2" charset="2"/>
              <a:buChar char="§"/>
            </a:pPr>
            <a:r>
              <a:rPr lang="en-US" altLang="en-US" sz="1200" dirty="0">
                <a:latin typeface="Avenir Book" panose="02000503020000020003" pitchFamily="2" charset="0"/>
              </a:rPr>
              <a:t>The data is analyzed with respect to the hypothesis.</a:t>
            </a:r>
          </a:p>
          <a:p>
            <a:pPr lvl="1">
              <a:buFont typeface="Courier New" panose="02070309020205020404" pitchFamily="49" charset="0"/>
              <a:buChar char="o"/>
            </a:pPr>
            <a:r>
              <a:rPr lang="en-US" altLang="en-US" sz="1400" dirty="0">
                <a:latin typeface="Avenir Book" panose="02000503020000020003" pitchFamily="2" charset="0"/>
              </a:rPr>
              <a:t>Current data analysis tasks </a:t>
            </a:r>
          </a:p>
          <a:p>
            <a:pPr lvl="2">
              <a:buFont typeface="Wingdings" pitchFamily="2" charset="2"/>
              <a:buChar char="§"/>
            </a:pPr>
            <a:r>
              <a:rPr lang="en-US" altLang="en-US" sz="1200" dirty="0">
                <a:latin typeface="Avenir Book" panose="02000503020000020003" pitchFamily="2" charset="0"/>
              </a:rPr>
              <a:t>Explore the patterns from data using thousands of hypotheses, and consequently, </a:t>
            </a:r>
          </a:p>
          <a:p>
            <a:pPr lvl="2">
              <a:buFont typeface="Wingdings" pitchFamily="2" charset="2"/>
              <a:buChar char="§"/>
            </a:pPr>
            <a:r>
              <a:rPr lang="en-US" altLang="en-US" sz="1200" dirty="0">
                <a:latin typeface="Avenir Book" panose="02000503020000020003" pitchFamily="2" charset="0"/>
              </a:rPr>
              <a:t>Propose the automation process of hypothesis generation and evaluation.</a:t>
            </a:r>
          </a:p>
          <a:p>
            <a:pPr lvl="2">
              <a:buFont typeface="Wingdings" pitchFamily="2" charset="2"/>
              <a:buChar char="§"/>
            </a:pPr>
            <a:r>
              <a:rPr lang="en-US" altLang="en-US" sz="1200" dirty="0">
                <a:latin typeface="Avenir Book" panose="02000503020000020003" pitchFamily="2" charset="0"/>
              </a:rPr>
              <a:t>The data sets of data mining are collected from random samples, unstructured-data, semi-structure data or structure data</a:t>
            </a:r>
          </a:p>
        </p:txBody>
      </p:sp>
      <p:sp>
        <p:nvSpPr>
          <p:cNvPr id="3" name="Title 2">
            <a:extLst>
              <a:ext uri="{FF2B5EF4-FFF2-40B4-BE49-F238E27FC236}">
                <a16:creationId xmlns:a16="http://schemas.microsoft.com/office/drawing/2014/main" id="{B0AC9339-5626-BE47-96CF-FA654E52C0CE}"/>
              </a:ext>
            </a:extLst>
          </p:cNvPr>
          <p:cNvSpPr>
            <a:spLocks noGrp="1"/>
          </p:cNvSpPr>
          <p:nvPr>
            <p:ph type="title"/>
          </p:nvPr>
        </p:nvSpPr>
        <p:spPr/>
        <p:txBody>
          <a:bodyPr/>
          <a:lstStyle/>
          <a:p>
            <a:r>
              <a:rPr lang="en-US" altLang="en-US" sz="2000" dirty="0">
                <a:latin typeface="Avenir Book" panose="02000503020000020003" pitchFamily="2" charset="0"/>
              </a:rPr>
              <a:t>10) Motivating Challenges (Cont.)</a:t>
            </a:r>
            <a:endParaRPr lang="en-US" sz="2000" dirty="0"/>
          </a:p>
        </p:txBody>
      </p:sp>
    </p:spTree>
    <p:extLst>
      <p:ext uri="{BB962C8B-B14F-4D97-AF65-F5344CB8AC3E}">
        <p14:creationId xmlns:p14="http://schemas.microsoft.com/office/powerpoint/2010/main" val="214625239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2"/>
          <p:cNvSpPr>
            <a:spLocks noGrp="1"/>
          </p:cNvSpPr>
          <p:nvPr>
            <p:ph type="body" idx="1"/>
          </p:nvPr>
        </p:nvSpPr>
        <p:spPr>
          <a:xfrm>
            <a:off x="171450" y="895350"/>
            <a:ext cx="8784300" cy="3657600"/>
          </a:xfrm>
        </p:spPr>
        <p:txBody>
          <a:bodyPr>
            <a:normAutofit/>
          </a:bodyPr>
          <a:lstStyle/>
          <a:p>
            <a:pPr marL="0" indent="0">
              <a:lnSpc>
                <a:spcPct val="150000"/>
              </a:lnSpc>
              <a:buNone/>
            </a:pPr>
            <a:endParaRPr lang="en-GB" sz="1600" b="1" dirty="0">
              <a:latin typeface="Avenir Book" charset="0"/>
              <a:ea typeface="Avenir Book" charset="0"/>
              <a:cs typeface="Avenir Book" charset="0"/>
            </a:endParaRPr>
          </a:p>
          <a:p>
            <a:pPr marL="0" indent="0">
              <a:lnSpc>
                <a:spcPct val="150000"/>
              </a:lnSpc>
              <a:buNone/>
            </a:pPr>
            <a:endParaRPr lang="en-GB" sz="1500" b="1" dirty="0">
              <a:latin typeface="Avenir Book" charset="0"/>
              <a:ea typeface="Avenir Book" charset="0"/>
              <a:cs typeface="Avenir Book" charset="0"/>
            </a:endParaRPr>
          </a:p>
        </p:txBody>
      </p:sp>
      <p:sp>
        <p:nvSpPr>
          <p:cNvPr id="4" name="Text Placeholder 2">
            <a:extLst>
              <a:ext uri="{FF2B5EF4-FFF2-40B4-BE49-F238E27FC236}">
                <a16:creationId xmlns:a16="http://schemas.microsoft.com/office/drawing/2014/main" id="{9389C4E8-7FBC-4B43-BED1-1478F559B6CE}"/>
              </a:ext>
            </a:extLst>
          </p:cNvPr>
          <p:cNvSpPr txBox="1">
            <a:spLocks/>
          </p:cNvSpPr>
          <p:nvPr/>
        </p:nvSpPr>
        <p:spPr>
          <a:xfrm>
            <a:off x="255299" y="895349"/>
            <a:ext cx="8507701" cy="3883969"/>
          </a:xfrm>
          <a:prstGeom prst="rect">
            <a:avLst/>
          </a:prstGeom>
          <a:noFill/>
          <a:ln>
            <a:noFill/>
          </a:ln>
        </p:spPr>
        <p:txBody>
          <a:bodyPr vert="horz" lIns="91425" tIns="91425" rIns="91425" bIns="91425" rtlCol="0" anchor="t" anchorCtr="0">
            <a:noAutofit/>
          </a:bodyPr>
          <a:lstStyle>
            <a:lvl1pPr marL="171450" indent="-171450" algn="l" defTabSz="685800" rtl="0" eaLnBrk="1" latinLnBrk="0" hangingPunct="1">
              <a:lnSpc>
                <a:spcPct val="90000"/>
              </a:lnSpc>
              <a:spcBef>
                <a:spcPts val="0"/>
              </a:spcBef>
              <a:buFont typeface="Arial" panose="020B0604020202020204" pitchFamily="34" charset="0"/>
              <a:buChar char="•"/>
              <a:defRPr sz="2100" kern="1200">
                <a:solidFill>
                  <a:schemeClr val="tx1"/>
                </a:solidFill>
                <a:latin typeface="Roboto Condensed Light" panose="02000000000000000000" pitchFamily="2" charset="0"/>
                <a:ea typeface="Roboto Condensed Light" panose="02000000000000000000" pitchFamily="2" charset="0"/>
                <a:cs typeface="+mn-cs"/>
              </a:defRPr>
            </a:lvl1pPr>
            <a:lvl2pPr marL="514350" indent="-171450" algn="l" defTabSz="6858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0"/>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0"/>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0"/>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0"/>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0"/>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0"/>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0"/>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altLang="en-US" sz="1600" b="1" dirty="0">
                <a:latin typeface="Avenir Book" panose="02000503020000020003" pitchFamily="2" charset="0"/>
              </a:rPr>
              <a:t>Introduction to Data Mining by </a:t>
            </a:r>
            <a:r>
              <a:rPr lang="en-US" altLang="en-US" sz="1600" b="1" dirty="0" err="1">
                <a:latin typeface="Avenir Book" panose="02000503020000020003" pitchFamily="2" charset="0"/>
              </a:rPr>
              <a:t>Kumar,Tan</a:t>
            </a:r>
            <a:r>
              <a:rPr lang="en-US" altLang="en-US" sz="1600" b="1" dirty="0">
                <a:latin typeface="Avenir Book" panose="02000503020000020003" pitchFamily="2" charset="0"/>
              </a:rPr>
              <a:t>, Steinbach.</a:t>
            </a:r>
          </a:p>
          <a:p>
            <a:pPr marL="0" indent="0">
              <a:buNone/>
            </a:pPr>
            <a:endParaRPr lang="en-US" altLang="en-US" sz="1600" b="1" dirty="0">
              <a:latin typeface="Avenir Book" panose="02000503020000020003" pitchFamily="2" charset="0"/>
            </a:endParaRPr>
          </a:p>
          <a:p>
            <a:pPr marL="0" indent="0">
              <a:buNone/>
            </a:pPr>
            <a:r>
              <a:rPr lang="en-US" altLang="en-US" sz="1600" b="1" dirty="0">
                <a:latin typeface="Avenir Book" panose="02000503020000020003" pitchFamily="2" charset="0"/>
              </a:rPr>
              <a:t>Data Mining Concepts and Techniques by Han, </a:t>
            </a:r>
            <a:r>
              <a:rPr lang="en-US" altLang="en-US" sz="1600" b="1" dirty="0" err="1">
                <a:latin typeface="Avenir Book" panose="02000503020000020003" pitchFamily="2" charset="0"/>
              </a:rPr>
              <a:t>Kamber</a:t>
            </a:r>
            <a:r>
              <a:rPr lang="en-US" altLang="en-US" sz="1600" b="1" dirty="0">
                <a:latin typeface="Avenir Book" panose="02000503020000020003" pitchFamily="2" charset="0"/>
              </a:rPr>
              <a:t>, Pie, Third Edition, Elsevier.</a:t>
            </a:r>
          </a:p>
          <a:p>
            <a:pPr marL="0" indent="0">
              <a:buNone/>
            </a:pPr>
            <a:endParaRPr lang="en-US" altLang="en-US" sz="1600" b="1" dirty="0">
              <a:latin typeface="Avenir Book" panose="02000503020000020003" pitchFamily="2" charset="0"/>
            </a:endParaRPr>
          </a:p>
          <a:p>
            <a:pPr marL="0" indent="0">
              <a:buNone/>
            </a:pPr>
            <a:r>
              <a:rPr lang="en-US" altLang="en-US" sz="1600" b="1" dirty="0">
                <a:latin typeface="Avenir Book" panose="02000503020000020003" pitchFamily="2" charset="0"/>
              </a:rPr>
              <a:t>Statistical and Machine-Learning Data Mining by Bruce Ratner</a:t>
            </a:r>
          </a:p>
        </p:txBody>
      </p:sp>
      <p:sp>
        <p:nvSpPr>
          <p:cNvPr id="3" name="Title 2">
            <a:extLst>
              <a:ext uri="{FF2B5EF4-FFF2-40B4-BE49-F238E27FC236}">
                <a16:creationId xmlns:a16="http://schemas.microsoft.com/office/drawing/2014/main" id="{B0AC9339-5626-BE47-96CF-FA654E52C0CE}"/>
              </a:ext>
            </a:extLst>
          </p:cNvPr>
          <p:cNvSpPr>
            <a:spLocks noGrp="1"/>
          </p:cNvSpPr>
          <p:nvPr>
            <p:ph type="title"/>
          </p:nvPr>
        </p:nvSpPr>
        <p:spPr/>
        <p:txBody>
          <a:bodyPr/>
          <a:lstStyle/>
          <a:p>
            <a:r>
              <a:rPr lang="en-US" altLang="en-US" dirty="0">
                <a:latin typeface="Avenir Book" panose="02000503020000020003" pitchFamily="2" charset="0"/>
              </a:rPr>
              <a:t>References</a:t>
            </a:r>
            <a:endParaRPr lang="en-US" dirty="0"/>
          </a:p>
        </p:txBody>
      </p:sp>
    </p:spTree>
    <p:extLst>
      <p:ext uri="{BB962C8B-B14F-4D97-AF65-F5344CB8AC3E}">
        <p14:creationId xmlns:p14="http://schemas.microsoft.com/office/powerpoint/2010/main" val="73372537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2"/>
          <p:cNvSpPr>
            <a:spLocks noGrp="1"/>
          </p:cNvSpPr>
          <p:nvPr>
            <p:ph type="body" idx="1"/>
          </p:nvPr>
        </p:nvSpPr>
        <p:spPr>
          <a:xfrm>
            <a:off x="171450" y="895350"/>
            <a:ext cx="8784300" cy="3657600"/>
          </a:xfrm>
        </p:spPr>
        <p:txBody>
          <a:bodyPr>
            <a:normAutofit/>
          </a:bodyPr>
          <a:lstStyle/>
          <a:p>
            <a:pPr marL="0" indent="0">
              <a:lnSpc>
                <a:spcPct val="150000"/>
              </a:lnSpc>
              <a:buNone/>
            </a:pPr>
            <a:endParaRPr lang="en-GB" sz="1600" b="1" dirty="0">
              <a:latin typeface="Avenir Book" charset="0"/>
              <a:ea typeface="Avenir Book" charset="0"/>
              <a:cs typeface="Avenir Book" charset="0"/>
            </a:endParaRPr>
          </a:p>
          <a:p>
            <a:pPr marL="0" indent="0">
              <a:lnSpc>
                <a:spcPct val="150000"/>
              </a:lnSpc>
              <a:buNone/>
            </a:pPr>
            <a:endParaRPr lang="en-GB" sz="1500" b="1" dirty="0">
              <a:latin typeface="Avenir Book" charset="0"/>
              <a:ea typeface="Avenir Book" charset="0"/>
              <a:cs typeface="Avenir Book" charset="0"/>
            </a:endParaRPr>
          </a:p>
        </p:txBody>
      </p:sp>
      <p:sp>
        <p:nvSpPr>
          <p:cNvPr id="4" name="Text Placeholder 2">
            <a:extLst>
              <a:ext uri="{FF2B5EF4-FFF2-40B4-BE49-F238E27FC236}">
                <a16:creationId xmlns:a16="http://schemas.microsoft.com/office/drawing/2014/main" id="{9389C4E8-7FBC-4B43-BED1-1478F559B6CE}"/>
              </a:ext>
            </a:extLst>
          </p:cNvPr>
          <p:cNvSpPr txBox="1">
            <a:spLocks/>
          </p:cNvSpPr>
          <p:nvPr/>
        </p:nvSpPr>
        <p:spPr>
          <a:xfrm>
            <a:off x="255299" y="895349"/>
            <a:ext cx="8507701" cy="3883969"/>
          </a:xfrm>
          <a:prstGeom prst="rect">
            <a:avLst/>
          </a:prstGeom>
          <a:noFill/>
          <a:ln>
            <a:noFill/>
          </a:ln>
        </p:spPr>
        <p:txBody>
          <a:bodyPr vert="horz" lIns="91425" tIns="91425" rIns="91425" bIns="91425" rtlCol="0" anchor="t" anchorCtr="0">
            <a:noAutofit/>
          </a:bodyPr>
          <a:lstStyle>
            <a:lvl1pPr marL="171450" indent="-171450" algn="l" defTabSz="685800" rtl="0" eaLnBrk="1" latinLnBrk="0" hangingPunct="1">
              <a:lnSpc>
                <a:spcPct val="90000"/>
              </a:lnSpc>
              <a:spcBef>
                <a:spcPts val="0"/>
              </a:spcBef>
              <a:buFont typeface="Arial" panose="020B0604020202020204" pitchFamily="34" charset="0"/>
              <a:buChar char="•"/>
              <a:defRPr sz="2100" kern="1200">
                <a:solidFill>
                  <a:schemeClr val="tx1"/>
                </a:solidFill>
                <a:latin typeface="Roboto Condensed Light" panose="02000000000000000000" pitchFamily="2" charset="0"/>
                <a:ea typeface="Roboto Condensed Light" panose="02000000000000000000" pitchFamily="2" charset="0"/>
                <a:cs typeface="+mn-cs"/>
              </a:defRPr>
            </a:lvl1pPr>
            <a:lvl2pPr marL="514350" indent="-171450" algn="l" defTabSz="6858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0"/>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0"/>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0"/>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0"/>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0"/>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0"/>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0"/>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altLang="en-US" sz="1600" b="1" dirty="0">
                <a:latin typeface="Avenir Book"/>
                <a:ea typeface="Roboto Condensed Light"/>
              </a:rPr>
              <a:t>fMRI</a:t>
            </a:r>
            <a:endParaRPr lang="en-US" dirty="0">
              <a:cs typeface="Roboto Condensed Light" panose="02000000000000000000" pitchFamily="2" charset="0"/>
            </a:endParaRPr>
          </a:p>
          <a:p>
            <a:pPr marL="0" indent="0">
              <a:buNone/>
            </a:pPr>
            <a:r>
              <a:rPr lang="en-US" sz="1600" dirty="0">
                <a:latin typeface="Roboto Condensed Light"/>
                <a:ea typeface="Roboto Condensed Light"/>
                <a:cs typeface="Roboto Condensed Light"/>
              </a:rPr>
              <a:t>https://youtu.be/0uSYLy9itgg</a:t>
            </a:r>
            <a:endParaRPr lang="en-US" dirty="0">
              <a:ea typeface="Roboto Condensed Light"/>
            </a:endParaRPr>
          </a:p>
        </p:txBody>
      </p:sp>
      <p:sp>
        <p:nvSpPr>
          <p:cNvPr id="3" name="Title 2">
            <a:extLst>
              <a:ext uri="{FF2B5EF4-FFF2-40B4-BE49-F238E27FC236}">
                <a16:creationId xmlns:a16="http://schemas.microsoft.com/office/drawing/2014/main" id="{B0AC9339-5626-BE47-96CF-FA654E52C0CE}"/>
              </a:ext>
            </a:extLst>
          </p:cNvPr>
          <p:cNvSpPr>
            <a:spLocks noGrp="1"/>
          </p:cNvSpPr>
          <p:nvPr>
            <p:ph type="title"/>
          </p:nvPr>
        </p:nvSpPr>
        <p:spPr/>
        <p:txBody>
          <a:bodyPr/>
          <a:lstStyle/>
          <a:p>
            <a:r>
              <a:rPr lang="en-US" altLang="en-US" dirty="0">
                <a:latin typeface="Avenir Book"/>
              </a:rPr>
              <a:t>Video</a:t>
            </a:r>
            <a:endParaRPr lang="en-US" dirty="0"/>
          </a:p>
        </p:txBody>
      </p:sp>
    </p:spTree>
    <p:extLst>
      <p:ext uri="{BB962C8B-B14F-4D97-AF65-F5344CB8AC3E}">
        <p14:creationId xmlns:p14="http://schemas.microsoft.com/office/powerpoint/2010/main" val="59970034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nip Diagonal Corner Rectangle 5"/>
          <p:cNvSpPr/>
          <p:nvPr/>
        </p:nvSpPr>
        <p:spPr>
          <a:xfrm>
            <a:off x="843507" y="819150"/>
            <a:ext cx="7475917" cy="918270"/>
          </a:xfrm>
          <a:prstGeom prst="snip2DiagRect">
            <a:avLst/>
          </a:prstGeom>
          <a:noFill/>
        </p:spPr>
        <p:txBody>
          <a:bodyPr wrap="none" lIns="91440" tIns="45720" rIns="91440" bIns="45720">
            <a:spAutoFit/>
          </a:bodyPr>
          <a:lstStyle/>
          <a:p>
            <a:pPr algn="ctr"/>
            <a:r>
              <a:rPr lang="en-US" sz="4400" b="1" dirty="0">
                <a:solidFill>
                  <a:srgbClr val="124364"/>
                </a:solidFill>
                <a:latin typeface="Roboto Condensed"/>
                <a:sym typeface="Roboto Condensed"/>
              </a:rPr>
              <a:t>Thanks for your attention !</a:t>
            </a:r>
          </a:p>
        </p:txBody>
      </p:sp>
      <p:pic>
        <p:nvPicPr>
          <p:cNvPr id="18" name="Picture 17" descr="A close up of a sign&#10;&#10;Description generated with high confidence">
            <a:extLst>
              <a:ext uri="{FF2B5EF4-FFF2-40B4-BE49-F238E27FC236}">
                <a16:creationId xmlns:a16="http://schemas.microsoft.com/office/drawing/2014/main" id="{FF1CC2ED-6908-40A2-AE2D-57AAFB2DF7C3}"/>
              </a:ext>
            </a:extLst>
          </p:cNvPr>
          <p:cNvPicPr>
            <a:picLocks noChangeAspect="1"/>
          </p:cNvPicPr>
          <p:nvPr/>
        </p:nvPicPr>
        <p:blipFill>
          <a:blip r:embed="rId2"/>
          <a:stretch>
            <a:fillRect/>
          </a:stretch>
        </p:blipFill>
        <p:spPr>
          <a:xfrm>
            <a:off x="3324225" y="1828800"/>
            <a:ext cx="2495550" cy="2495550"/>
          </a:xfrm>
          <a:prstGeom prst="rect">
            <a:avLst/>
          </a:prstGeom>
        </p:spPr>
      </p:pic>
    </p:spTree>
    <p:extLst>
      <p:ext uri="{BB962C8B-B14F-4D97-AF65-F5344CB8AC3E}">
        <p14:creationId xmlns:p14="http://schemas.microsoft.com/office/powerpoint/2010/main" val="8220192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Outline (Cont.)</a:t>
            </a:r>
          </a:p>
        </p:txBody>
      </p:sp>
      <p:sp>
        <p:nvSpPr>
          <p:cNvPr id="3" name="Text Placeholder 2"/>
          <p:cNvSpPr>
            <a:spLocks noGrp="1"/>
          </p:cNvSpPr>
          <p:nvPr>
            <p:ph type="body" idx="1"/>
          </p:nvPr>
        </p:nvSpPr>
        <p:spPr>
          <a:xfrm>
            <a:off x="537008" y="895349"/>
            <a:ext cx="8069984" cy="3657601"/>
          </a:xfrm>
        </p:spPr>
        <p:txBody>
          <a:bodyPr>
            <a:noAutofit/>
          </a:bodyPr>
          <a:lstStyle/>
          <a:p>
            <a:pPr marL="514350" indent="-514350">
              <a:lnSpc>
                <a:spcPct val="150000"/>
              </a:lnSpc>
              <a:buFont typeface="+mj-lt"/>
              <a:buAutoNum type="arabicParenR" startAt="7"/>
            </a:pPr>
            <a:r>
              <a:rPr lang="en-US" sz="1800" dirty="0">
                <a:latin typeface="Roboto" panose="02000000000000000000" pitchFamily="2" charset="0"/>
                <a:ea typeface="Roboto" panose="02000000000000000000" pitchFamily="2" charset="0"/>
              </a:rPr>
              <a:t>Data Mining Tasks</a:t>
            </a:r>
          </a:p>
          <a:p>
            <a:pPr marL="857250" lvl="1" indent="-514350">
              <a:lnSpc>
                <a:spcPct val="150000"/>
              </a:lnSpc>
              <a:buFont typeface="+mj-lt"/>
              <a:buAutoNum type="romanUcPeriod"/>
            </a:pPr>
            <a:r>
              <a:rPr lang="en-US" sz="1600" dirty="0">
                <a:latin typeface="Roboto" panose="02000000000000000000" pitchFamily="2" charset="0"/>
                <a:ea typeface="Roboto" panose="02000000000000000000" pitchFamily="2" charset="0"/>
              </a:rPr>
              <a:t>Data Mining Tasks: Predictive tasks</a:t>
            </a:r>
          </a:p>
          <a:p>
            <a:pPr marL="857250" lvl="1" indent="-514350">
              <a:lnSpc>
                <a:spcPct val="150000"/>
              </a:lnSpc>
              <a:buFont typeface="+mj-lt"/>
              <a:buAutoNum type="romanUcPeriod"/>
            </a:pPr>
            <a:r>
              <a:rPr lang="en-US" sz="1600" dirty="0">
                <a:latin typeface="Roboto" panose="02000000000000000000" pitchFamily="2" charset="0"/>
                <a:ea typeface="Roboto" panose="02000000000000000000" pitchFamily="2" charset="0"/>
              </a:rPr>
              <a:t>Data Mining Tasks: Descriptive tasks</a:t>
            </a:r>
            <a:endParaRPr lang="en-US" sz="1800" dirty="0">
              <a:latin typeface="Roboto" panose="02000000000000000000" pitchFamily="2" charset="0"/>
              <a:ea typeface="Roboto" panose="02000000000000000000" pitchFamily="2" charset="0"/>
            </a:endParaRPr>
          </a:p>
          <a:p>
            <a:pPr marL="514350" indent="-514350">
              <a:lnSpc>
                <a:spcPct val="150000"/>
              </a:lnSpc>
              <a:buFont typeface="+mj-lt"/>
              <a:buAutoNum type="arabicParenR" startAt="7"/>
            </a:pPr>
            <a:r>
              <a:rPr lang="en-US" sz="1800" dirty="0">
                <a:latin typeface="Roboto" panose="02000000000000000000" pitchFamily="2" charset="0"/>
                <a:ea typeface="Roboto" panose="02000000000000000000" pitchFamily="2" charset="0"/>
              </a:rPr>
              <a:t>Clustering</a:t>
            </a:r>
            <a:endParaRPr lang="en-GB" sz="1800" dirty="0">
              <a:latin typeface="Roboto" panose="02000000000000000000" pitchFamily="2" charset="0"/>
              <a:ea typeface="Roboto" panose="02000000000000000000" pitchFamily="2" charset="0"/>
              <a:cs typeface="Avenir Book" charset="0"/>
            </a:endParaRPr>
          </a:p>
          <a:p>
            <a:pPr marL="514350" indent="-514350">
              <a:lnSpc>
                <a:spcPct val="150000"/>
              </a:lnSpc>
              <a:buFont typeface="+mj-lt"/>
              <a:buAutoNum type="arabicParenR" startAt="7"/>
            </a:pPr>
            <a:r>
              <a:rPr lang="en-GB" sz="1800" dirty="0">
                <a:latin typeface="Roboto" panose="02000000000000000000" pitchFamily="2" charset="0"/>
                <a:ea typeface="Roboto" panose="02000000000000000000" pitchFamily="2" charset="0"/>
              </a:rPr>
              <a:t>Association Rule Discovery</a:t>
            </a:r>
          </a:p>
          <a:p>
            <a:pPr marL="514350" indent="-514350">
              <a:lnSpc>
                <a:spcPct val="150000"/>
              </a:lnSpc>
              <a:buFont typeface="+mj-lt"/>
              <a:buAutoNum type="arabicParenR" startAt="7"/>
            </a:pPr>
            <a:r>
              <a:rPr lang="en-US" altLang="en-US" sz="1800" dirty="0">
                <a:latin typeface="Roboto" panose="02000000000000000000" pitchFamily="2" charset="0"/>
                <a:ea typeface="Roboto" panose="02000000000000000000" pitchFamily="2" charset="0"/>
              </a:rPr>
              <a:t>Motivating Challenges</a:t>
            </a:r>
            <a:endParaRPr lang="en-GB" sz="1800" dirty="0">
              <a:latin typeface="Roboto" panose="02000000000000000000" pitchFamily="2" charset="0"/>
              <a:ea typeface="Roboto" panose="02000000000000000000" pitchFamily="2" charset="0"/>
            </a:endParaRPr>
          </a:p>
          <a:p>
            <a:pPr marL="514350" indent="-514350">
              <a:lnSpc>
                <a:spcPct val="150000"/>
              </a:lnSpc>
              <a:buFont typeface="+mj-lt"/>
              <a:buAutoNum type="arabicParenR" startAt="7"/>
            </a:pPr>
            <a:endParaRPr lang="en-GB" sz="1800" dirty="0">
              <a:latin typeface="Roboto" panose="02000000000000000000" pitchFamily="2" charset="0"/>
              <a:ea typeface="Roboto" panose="02000000000000000000" pitchFamily="2" charset="0"/>
            </a:endParaRPr>
          </a:p>
        </p:txBody>
      </p:sp>
      <p:sp>
        <p:nvSpPr>
          <p:cNvPr id="7" name="TextBox 6"/>
          <p:cNvSpPr txBox="1"/>
          <p:nvPr/>
        </p:nvSpPr>
        <p:spPr>
          <a:xfrm>
            <a:off x="6902245" y="2025445"/>
            <a:ext cx="184731" cy="307777"/>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9317472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a:spLocks noGrp="1"/>
          </p:cNvSpPr>
          <p:nvPr>
            <p:ph type="title"/>
          </p:nvPr>
        </p:nvSpPr>
        <p:spPr/>
        <p:txBody>
          <a:bodyPr>
            <a:normAutofit fontScale="90000"/>
          </a:bodyPr>
          <a:lstStyle/>
          <a:p>
            <a:pPr>
              <a:buNone/>
            </a:pPr>
            <a:r>
              <a:rPr lang="en-GB" sz="2200" dirty="0"/>
              <a:t>1) Introduction</a:t>
            </a:r>
            <a:endParaRPr lang="en-US" sz="2200" dirty="0"/>
          </a:p>
        </p:txBody>
      </p:sp>
      <p:sp>
        <p:nvSpPr>
          <p:cNvPr id="7" name="Text Placeholder 2"/>
          <p:cNvSpPr>
            <a:spLocks noGrp="1"/>
          </p:cNvSpPr>
          <p:nvPr>
            <p:ph type="body" idx="1"/>
          </p:nvPr>
        </p:nvSpPr>
        <p:spPr>
          <a:xfrm>
            <a:off x="255298" y="895350"/>
            <a:ext cx="8660101" cy="3657600"/>
          </a:xfrm>
        </p:spPr>
        <p:txBody>
          <a:bodyPr>
            <a:normAutofit/>
          </a:bodyPr>
          <a:lstStyle/>
          <a:p>
            <a:pPr marL="0" lvl="1" indent="0">
              <a:lnSpc>
                <a:spcPct val="150000"/>
              </a:lnSpc>
              <a:buNone/>
            </a:pPr>
            <a:r>
              <a:rPr lang="en-US" sz="1600" dirty="0">
                <a:latin typeface="Avenir Book" charset="0"/>
                <a:ea typeface="Avenir Book" charset="0"/>
                <a:cs typeface="Avenir Book" charset="0"/>
              </a:rPr>
              <a:t>This chapter gives a brief introduction to Data Mining (DM) and issues associated with handling large datasets. We shall focus on the statistical aspects of DM. </a:t>
            </a:r>
          </a:p>
        </p:txBody>
      </p:sp>
    </p:spTree>
    <p:extLst>
      <p:ext uri="{BB962C8B-B14F-4D97-AF65-F5344CB8AC3E}">
        <p14:creationId xmlns:p14="http://schemas.microsoft.com/office/powerpoint/2010/main" val="34701978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a:spLocks noGrp="1"/>
          </p:cNvSpPr>
          <p:nvPr>
            <p:ph type="title"/>
          </p:nvPr>
        </p:nvSpPr>
        <p:spPr/>
        <p:txBody>
          <a:bodyPr>
            <a:noAutofit/>
          </a:bodyPr>
          <a:lstStyle/>
          <a:p>
            <a:r>
              <a:rPr lang="en-GB" sz="2000" dirty="0"/>
              <a:t>2) What is Data Mining?</a:t>
            </a:r>
            <a:endParaRPr lang="en-US" sz="2000" dirty="0"/>
          </a:p>
        </p:txBody>
      </p:sp>
      <p:sp>
        <p:nvSpPr>
          <p:cNvPr id="7" name="Text Placeholder 2"/>
          <p:cNvSpPr>
            <a:spLocks noGrp="1"/>
          </p:cNvSpPr>
          <p:nvPr>
            <p:ph type="body" idx="1"/>
          </p:nvPr>
        </p:nvSpPr>
        <p:spPr>
          <a:xfrm>
            <a:off x="255298" y="895350"/>
            <a:ext cx="8660101" cy="3657600"/>
          </a:xfrm>
        </p:spPr>
        <p:txBody>
          <a:bodyPr>
            <a:normAutofit/>
          </a:bodyPr>
          <a:lstStyle/>
          <a:p>
            <a:pPr marL="0" lvl="1" indent="0">
              <a:lnSpc>
                <a:spcPct val="150000"/>
              </a:lnSpc>
              <a:buNone/>
            </a:pPr>
            <a:r>
              <a:rPr lang="en-US" b="1" dirty="0">
                <a:latin typeface="Avenir Book" charset="0"/>
              </a:rPr>
              <a:t>Some definitions</a:t>
            </a:r>
          </a:p>
          <a:p>
            <a:pPr marL="285750" lvl="1" indent="-285750">
              <a:lnSpc>
                <a:spcPct val="150000"/>
              </a:lnSpc>
              <a:buFont typeface="Courier New" panose="02070309020205020404" pitchFamily="49" charset="0"/>
              <a:buChar char="o"/>
            </a:pPr>
            <a:r>
              <a:rPr lang="en-US" sz="1600" dirty="0">
                <a:latin typeface="Avenir Book" charset="0"/>
                <a:ea typeface="Avenir Book" charset="0"/>
                <a:cs typeface="Avenir Book" charset="0"/>
              </a:rPr>
              <a:t>Data mining is the process of finding </a:t>
            </a:r>
            <a:r>
              <a:rPr lang="en-US" sz="1600" b="1" i="1" dirty="0">
                <a:latin typeface="Avenir Book" charset="0"/>
                <a:ea typeface="Avenir Book" charset="0"/>
                <a:cs typeface="Avenir Book" charset="0"/>
              </a:rPr>
              <a:t>anomalies</a:t>
            </a:r>
            <a:r>
              <a:rPr lang="en-US" sz="1600" dirty="0">
                <a:latin typeface="Avenir Book" charset="0"/>
                <a:ea typeface="Avenir Book" charset="0"/>
                <a:cs typeface="Avenir Book" charset="0"/>
              </a:rPr>
              <a:t>, </a:t>
            </a:r>
            <a:r>
              <a:rPr lang="en-US" sz="1600" b="1" i="1" dirty="0">
                <a:latin typeface="Avenir Book" charset="0"/>
                <a:ea typeface="Avenir Book" charset="0"/>
                <a:cs typeface="Avenir Book" charset="0"/>
              </a:rPr>
              <a:t>patterns</a:t>
            </a:r>
            <a:r>
              <a:rPr lang="en-US" sz="1600" dirty="0">
                <a:latin typeface="Avenir Book" charset="0"/>
                <a:ea typeface="Avenir Book" charset="0"/>
                <a:cs typeface="Avenir Book" charset="0"/>
              </a:rPr>
              <a:t> and </a:t>
            </a:r>
            <a:r>
              <a:rPr lang="en-US" sz="1600" b="1" i="1" dirty="0">
                <a:latin typeface="Avenir Book" charset="0"/>
                <a:ea typeface="Avenir Book" charset="0"/>
                <a:cs typeface="Avenir Book" charset="0"/>
              </a:rPr>
              <a:t>correlations</a:t>
            </a:r>
            <a:r>
              <a:rPr lang="en-US" sz="1600" dirty="0">
                <a:latin typeface="Avenir Book" charset="0"/>
                <a:ea typeface="Avenir Book" charset="0"/>
                <a:cs typeface="Avenir Book" charset="0"/>
              </a:rPr>
              <a:t> within large data sets to predict outcomes </a:t>
            </a:r>
            <a:r>
              <a:rPr lang="en-US" sz="1600" dirty="0">
                <a:solidFill>
                  <a:schemeClr val="bg1">
                    <a:lumMod val="50000"/>
                  </a:schemeClr>
                </a:solidFill>
                <a:latin typeface="Avenir Book" charset="0"/>
                <a:ea typeface="Avenir Book" charset="0"/>
                <a:cs typeface="Avenir Book" charset="0"/>
              </a:rPr>
              <a:t>(SAS Institute Inc.)</a:t>
            </a:r>
          </a:p>
          <a:p>
            <a:pPr marL="285750" lvl="1" indent="-285750">
              <a:lnSpc>
                <a:spcPct val="150000"/>
              </a:lnSpc>
              <a:buFont typeface="Courier New" panose="02070309020205020404" pitchFamily="49" charset="0"/>
              <a:buChar char="o"/>
            </a:pPr>
            <a:r>
              <a:rPr lang="en-US" sz="1600" dirty="0">
                <a:latin typeface="Avenir Book" charset="0"/>
                <a:ea typeface="Avenir Book" charset="0"/>
                <a:cs typeface="Avenir Book" charset="0"/>
              </a:rPr>
              <a:t>Data mining is the </a:t>
            </a:r>
            <a:r>
              <a:rPr lang="en-US" sz="1600" b="1" i="1" dirty="0">
                <a:latin typeface="Avenir Book" charset="0"/>
                <a:ea typeface="Avenir Book" charset="0"/>
                <a:cs typeface="Avenir Book" charset="0"/>
              </a:rPr>
              <a:t>nontrivial process</a:t>
            </a:r>
            <a:r>
              <a:rPr lang="en-US" sz="1600" dirty="0">
                <a:latin typeface="Avenir Book" charset="0"/>
                <a:ea typeface="Avenir Book" charset="0"/>
                <a:cs typeface="Avenir Book" charset="0"/>
              </a:rPr>
              <a:t> of identifying </a:t>
            </a:r>
            <a:r>
              <a:rPr lang="en-US" sz="1600" b="1" i="1" dirty="0">
                <a:latin typeface="Avenir Book" charset="0"/>
                <a:ea typeface="Avenir Book" charset="0"/>
                <a:cs typeface="Avenir Book" charset="0"/>
              </a:rPr>
              <a:t>valid</a:t>
            </a:r>
            <a:r>
              <a:rPr lang="en-US" sz="1600" dirty="0">
                <a:latin typeface="Avenir Book" charset="0"/>
                <a:ea typeface="Avenir Book" charset="0"/>
                <a:cs typeface="Avenir Book" charset="0"/>
              </a:rPr>
              <a:t>, </a:t>
            </a:r>
            <a:r>
              <a:rPr lang="en-US" sz="1600" b="1" i="1" dirty="0">
                <a:latin typeface="Avenir Book" charset="0"/>
                <a:ea typeface="Avenir Book" charset="0"/>
                <a:cs typeface="Avenir Book" charset="0"/>
              </a:rPr>
              <a:t>novel</a:t>
            </a:r>
            <a:r>
              <a:rPr lang="en-US" sz="1600" dirty="0">
                <a:latin typeface="Avenir Book" charset="0"/>
                <a:ea typeface="Avenir Book" charset="0"/>
                <a:cs typeface="Avenir Book" charset="0"/>
              </a:rPr>
              <a:t>, </a:t>
            </a:r>
            <a:r>
              <a:rPr lang="en-US" sz="1600" b="1" i="1" dirty="0">
                <a:latin typeface="Avenir Book" charset="0"/>
                <a:ea typeface="Avenir Book" charset="0"/>
                <a:cs typeface="Avenir Book" charset="0"/>
              </a:rPr>
              <a:t>potentially useful</a:t>
            </a:r>
            <a:r>
              <a:rPr lang="en-US" sz="1600" dirty="0">
                <a:latin typeface="Avenir Book" charset="0"/>
                <a:ea typeface="Avenir Book" charset="0"/>
                <a:cs typeface="Avenir Book" charset="0"/>
              </a:rPr>
              <a:t>, and ultimately understandable </a:t>
            </a:r>
            <a:r>
              <a:rPr lang="en-US" sz="1600" b="1" i="1" dirty="0">
                <a:latin typeface="Avenir Book" charset="0"/>
                <a:ea typeface="Avenir Book" charset="0"/>
                <a:cs typeface="Avenir Book" charset="0"/>
              </a:rPr>
              <a:t>patterns</a:t>
            </a:r>
            <a:r>
              <a:rPr lang="en-US" sz="1600" dirty="0">
                <a:latin typeface="Avenir Book" charset="0"/>
                <a:ea typeface="Avenir Book" charset="0"/>
                <a:cs typeface="Avenir Book" charset="0"/>
              </a:rPr>
              <a:t> in the data </a:t>
            </a:r>
            <a:r>
              <a:rPr lang="en-US" sz="1600" dirty="0">
                <a:solidFill>
                  <a:schemeClr val="bg1">
                    <a:lumMod val="50000"/>
                  </a:schemeClr>
                </a:solidFill>
                <a:latin typeface="Avenir Book" charset="0"/>
                <a:ea typeface="Avenir Book" charset="0"/>
                <a:cs typeface="Avenir Book" charset="0"/>
              </a:rPr>
              <a:t>(Fayyad)</a:t>
            </a:r>
          </a:p>
          <a:p>
            <a:pPr marL="285750" lvl="1" indent="-285750">
              <a:lnSpc>
                <a:spcPct val="150000"/>
              </a:lnSpc>
              <a:buFont typeface="Courier New" panose="02070309020205020404" pitchFamily="49" charset="0"/>
              <a:buChar char="o"/>
            </a:pPr>
            <a:r>
              <a:rPr lang="en-US" sz="1600" dirty="0">
                <a:latin typeface="Avenir Book" charset="0"/>
                <a:ea typeface="Avenir Book" charset="0"/>
                <a:cs typeface="Avenir Book" charset="0"/>
              </a:rPr>
              <a:t>Data mining is the process of extracting </a:t>
            </a:r>
            <a:r>
              <a:rPr lang="en-US" sz="1600" b="1" i="1" dirty="0">
                <a:latin typeface="Avenir Book" charset="0"/>
                <a:ea typeface="Avenir Book" charset="0"/>
                <a:cs typeface="Avenir Book" charset="0"/>
              </a:rPr>
              <a:t>previously unknown</a:t>
            </a:r>
            <a:r>
              <a:rPr lang="en-US" sz="1600" dirty="0">
                <a:latin typeface="Avenir Book" charset="0"/>
                <a:ea typeface="Avenir Book" charset="0"/>
                <a:cs typeface="Avenir Book" charset="0"/>
              </a:rPr>
              <a:t>, </a:t>
            </a:r>
            <a:r>
              <a:rPr lang="en-US" sz="1600" b="1" i="1" dirty="0">
                <a:latin typeface="Avenir Book" charset="0"/>
                <a:ea typeface="Avenir Book" charset="0"/>
                <a:cs typeface="Avenir Book" charset="0"/>
              </a:rPr>
              <a:t>valid</a:t>
            </a:r>
            <a:r>
              <a:rPr lang="en-US" sz="1600" dirty="0">
                <a:latin typeface="Avenir Book" charset="0"/>
                <a:ea typeface="Avenir Book" charset="0"/>
                <a:cs typeface="Avenir Book" charset="0"/>
              </a:rPr>
              <a:t>, and a</a:t>
            </a:r>
            <a:r>
              <a:rPr lang="en-US" sz="1600" b="1" i="1" dirty="0">
                <a:latin typeface="Avenir Book" charset="0"/>
                <a:ea typeface="Avenir Book" charset="0"/>
                <a:cs typeface="Avenir Book" charset="0"/>
              </a:rPr>
              <a:t>ctionable information</a:t>
            </a:r>
            <a:r>
              <a:rPr lang="en-US" sz="1600" dirty="0">
                <a:latin typeface="Avenir Book" charset="0"/>
                <a:ea typeface="Avenir Book" charset="0"/>
                <a:cs typeface="Avenir Book" charset="0"/>
              </a:rPr>
              <a:t> from </a:t>
            </a:r>
            <a:r>
              <a:rPr lang="en-US" sz="1600" b="1" i="1" dirty="0">
                <a:latin typeface="Avenir Book" charset="0"/>
                <a:ea typeface="Avenir Book" charset="0"/>
                <a:cs typeface="Avenir Book" charset="0"/>
              </a:rPr>
              <a:t>large databases </a:t>
            </a:r>
            <a:r>
              <a:rPr lang="en-US" sz="1600" dirty="0">
                <a:latin typeface="Avenir Book" charset="0"/>
                <a:ea typeface="Avenir Book" charset="0"/>
                <a:cs typeface="Avenir Book" charset="0"/>
              </a:rPr>
              <a:t>and using it to make crucial business decisions </a:t>
            </a:r>
            <a:r>
              <a:rPr lang="en-US" sz="1600" dirty="0">
                <a:solidFill>
                  <a:schemeClr val="bg1">
                    <a:lumMod val="50000"/>
                  </a:schemeClr>
                </a:solidFill>
                <a:latin typeface="Avenir Book" charset="0"/>
                <a:ea typeface="Avenir Book" charset="0"/>
                <a:cs typeface="Avenir Book" charset="0"/>
              </a:rPr>
              <a:t>(</a:t>
            </a:r>
            <a:r>
              <a:rPr lang="en-US" sz="1600" dirty="0" err="1">
                <a:solidFill>
                  <a:schemeClr val="bg1">
                    <a:lumMod val="50000"/>
                  </a:schemeClr>
                </a:solidFill>
                <a:latin typeface="Avenir Book" charset="0"/>
                <a:ea typeface="Avenir Book" charset="0"/>
                <a:cs typeface="Avenir Book" charset="0"/>
              </a:rPr>
              <a:t>Zekulin</a:t>
            </a:r>
            <a:r>
              <a:rPr lang="en-US" sz="1600" dirty="0">
                <a:solidFill>
                  <a:schemeClr val="bg1">
                    <a:lumMod val="50000"/>
                  </a:schemeClr>
                </a:solidFill>
                <a:latin typeface="Avenir Book" charset="0"/>
                <a:ea typeface="Avenir Book" charset="0"/>
                <a:cs typeface="Avenir Book" charset="0"/>
              </a:rPr>
              <a:t>)</a:t>
            </a:r>
          </a:p>
          <a:p>
            <a:pPr marL="285750" lvl="1" indent="-285750">
              <a:lnSpc>
                <a:spcPct val="150000"/>
              </a:lnSpc>
              <a:buFont typeface="Courier New" panose="02070309020205020404" pitchFamily="49" charset="0"/>
              <a:buChar char="o"/>
            </a:pPr>
            <a:r>
              <a:rPr lang="en-US" sz="1600" dirty="0">
                <a:latin typeface="Avenir Book" charset="0"/>
                <a:ea typeface="Avenir Book" charset="0"/>
                <a:cs typeface="Avenir Book" charset="0"/>
              </a:rPr>
              <a:t>DM is the nontrivial process of  extracting the </a:t>
            </a:r>
            <a:r>
              <a:rPr lang="en-US" sz="1600" b="1" i="1" dirty="0">
                <a:latin typeface="Avenir Book" charset="0"/>
                <a:ea typeface="Avenir Book" charset="0"/>
                <a:cs typeface="Avenir Book" charset="0"/>
              </a:rPr>
              <a:t>implicit, previously unknown</a:t>
            </a:r>
            <a:r>
              <a:rPr lang="en-US" sz="1600" dirty="0">
                <a:latin typeface="Avenir Book" charset="0"/>
                <a:ea typeface="Avenir Book" charset="0"/>
                <a:cs typeface="Avenir Book" charset="0"/>
              </a:rPr>
              <a:t> and potentially </a:t>
            </a:r>
            <a:r>
              <a:rPr lang="en-US" sz="1600" b="1" i="1" dirty="0">
                <a:latin typeface="Avenir Book" charset="0"/>
                <a:ea typeface="Avenir Book" charset="0"/>
                <a:cs typeface="Avenir Book" charset="0"/>
              </a:rPr>
              <a:t>useful information from data</a:t>
            </a:r>
            <a:r>
              <a:rPr lang="en-US" sz="1600" i="1" dirty="0">
                <a:latin typeface="Avenir Book" charset="0"/>
                <a:ea typeface="Avenir Book" charset="0"/>
                <a:cs typeface="Avenir Book" charset="0"/>
              </a:rPr>
              <a:t>.</a:t>
            </a:r>
            <a:r>
              <a:rPr lang="en-US" sz="1600" b="1" i="1" dirty="0">
                <a:latin typeface="Avenir Book" charset="0"/>
                <a:ea typeface="Avenir Book" charset="0"/>
                <a:cs typeface="Avenir Book" charset="0"/>
              </a:rPr>
              <a:t> </a:t>
            </a:r>
            <a:r>
              <a:rPr lang="en-US" sz="1600" i="1" dirty="0">
                <a:solidFill>
                  <a:schemeClr val="bg1">
                    <a:lumMod val="50000"/>
                  </a:schemeClr>
                </a:solidFill>
                <a:latin typeface="Avenir Book" charset="0"/>
                <a:ea typeface="Avenir Book" charset="0"/>
                <a:cs typeface="Avenir Book" charset="0"/>
              </a:rPr>
              <a:t>(Frawley et al., 1991)</a:t>
            </a:r>
          </a:p>
          <a:p>
            <a:pPr marL="285750" lvl="1" indent="-285750">
              <a:lnSpc>
                <a:spcPct val="150000"/>
              </a:lnSpc>
              <a:buFont typeface="Courier New" panose="02070309020205020404" pitchFamily="49" charset="0"/>
              <a:buChar char="o"/>
            </a:pPr>
            <a:endParaRPr lang="en-US" sz="1600" dirty="0">
              <a:solidFill>
                <a:schemeClr val="bg1">
                  <a:lumMod val="50000"/>
                </a:schemeClr>
              </a:solidFill>
              <a:latin typeface="Avenir Book" charset="0"/>
              <a:ea typeface="Avenir Book" charset="0"/>
              <a:cs typeface="Avenir Book" charset="0"/>
            </a:endParaRPr>
          </a:p>
          <a:p>
            <a:pPr marL="0" lvl="1" indent="0">
              <a:lnSpc>
                <a:spcPct val="150000"/>
              </a:lnSpc>
              <a:buNone/>
            </a:pPr>
            <a:endParaRPr lang="en-GB" sz="1500" dirty="0">
              <a:latin typeface="Avenir Book" charset="0"/>
              <a:ea typeface="Avenir Book" charset="0"/>
              <a:cs typeface="Avenir Book" charset="0"/>
            </a:endParaRPr>
          </a:p>
        </p:txBody>
      </p:sp>
    </p:spTree>
    <p:extLst>
      <p:ext uri="{BB962C8B-B14F-4D97-AF65-F5344CB8AC3E}">
        <p14:creationId xmlns:p14="http://schemas.microsoft.com/office/powerpoint/2010/main" val="28651367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a:spLocks noGrp="1"/>
          </p:cNvSpPr>
          <p:nvPr>
            <p:ph type="title"/>
          </p:nvPr>
        </p:nvSpPr>
        <p:spPr/>
        <p:txBody>
          <a:bodyPr>
            <a:noAutofit/>
          </a:bodyPr>
          <a:lstStyle/>
          <a:p>
            <a:r>
              <a:rPr lang="en-GB" sz="2000" dirty="0"/>
              <a:t>2) What is Data Mining? (Cont.)</a:t>
            </a:r>
            <a:endParaRPr lang="en-US" sz="2000" dirty="0"/>
          </a:p>
        </p:txBody>
      </p:sp>
      <p:sp>
        <p:nvSpPr>
          <p:cNvPr id="7" name="Text Placeholder 2"/>
          <p:cNvSpPr>
            <a:spLocks noGrp="1"/>
          </p:cNvSpPr>
          <p:nvPr>
            <p:ph type="body" idx="1"/>
          </p:nvPr>
        </p:nvSpPr>
        <p:spPr>
          <a:xfrm>
            <a:off x="255298" y="895350"/>
            <a:ext cx="8660101" cy="3657600"/>
          </a:xfrm>
        </p:spPr>
        <p:txBody>
          <a:bodyPr>
            <a:normAutofit/>
          </a:bodyPr>
          <a:lstStyle/>
          <a:p>
            <a:pPr marL="285750" lvl="1" indent="-285750">
              <a:lnSpc>
                <a:spcPct val="150000"/>
              </a:lnSpc>
              <a:buFont typeface="Courier New" panose="02070309020205020404" pitchFamily="49" charset="0"/>
              <a:buChar char="o"/>
            </a:pPr>
            <a:r>
              <a:rPr lang="en-US" sz="1600" dirty="0">
                <a:latin typeface="Avenir Book" charset="0"/>
                <a:ea typeface="Avenir Book" charset="0"/>
                <a:cs typeface="Avenir Book" charset="0"/>
              </a:rPr>
              <a:t>Data mining is the computer automated exploratory data analysis of (usually) large complex data sets. (Friedman, 1998)</a:t>
            </a:r>
          </a:p>
          <a:p>
            <a:pPr marL="285750" lvl="1" indent="-285750">
              <a:lnSpc>
                <a:spcPct val="150000"/>
              </a:lnSpc>
              <a:buFont typeface="Courier New" panose="02070309020205020404" pitchFamily="49" charset="0"/>
              <a:buChar char="o"/>
            </a:pPr>
            <a:r>
              <a:rPr lang="en-US" sz="1600" b="1" i="1" dirty="0">
                <a:latin typeface="Avenir Book" charset="0"/>
                <a:ea typeface="Avenir Book" charset="0"/>
                <a:cs typeface="Avenir Book" charset="0"/>
              </a:rPr>
              <a:t>DM is the process of Exploration &amp; Analysis </a:t>
            </a:r>
            <a:r>
              <a:rPr lang="en-US" sz="1600" dirty="0">
                <a:latin typeface="Avenir Book" charset="0"/>
                <a:ea typeface="Avenir Book" charset="0"/>
                <a:cs typeface="Avenir Book" charset="0"/>
              </a:rPr>
              <a:t>of </a:t>
            </a:r>
            <a:r>
              <a:rPr lang="en-US" sz="1600" b="1" i="1" dirty="0">
                <a:latin typeface="Avenir Book" charset="0"/>
                <a:ea typeface="Avenir Book" charset="0"/>
                <a:cs typeface="Avenir Book" charset="0"/>
              </a:rPr>
              <a:t>large quantities</a:t>
            </a:r>
            <a:r>
              <a:rPr lang="en-US" sz="1600" dirty="0">
                <a:latin typeface="Avenir Book" charset="0"/>
                <a:ea typeface="Avenir Book" charset="0"/>
                <a:cs typeface="Avenir Book" charset="0"/>
              </a:rPr>
              <a:t> of data in order to discover meaningful </a:t>
            </a:r>
            <a:r>
              <a:rPr lang="en-US" sz="1600" b="1" i="1" dirty="0">
                <a:latin typeface="Avenir Book" charset="0"/>
                <a:ea typeface="Avenir Book" charset="0"/>
                <a:cs typeface="Avenir Book" charset="0"/>
              </a:rPr>
              <a:t>patterns </a:t>
            </a:r>
            <a:r>
              <a:rPr lang="en-US" sz="1600" dirty="0">
                <a:latin typeface="Avenir Book" charset="0"/>
                <a:ea typeface="Avenir Book" charset="0"/>
                <a:cs typeface="Avenir Book" charset="0"/>
              </a:rPr>
              <a:t>by </a:t>
            </a:r>
            <a:r>
              <a:rPr lang="en-US" sz="1600" b="1" i="1" dirty="0">
                <a:latin typeface="Avenir Book" charset="0"/>
                <a:ea typeface="Avenir Book" charset="0"/>
                <a:cs typeface="Avenir Book" charset="0"/>
              </a:rPr>
              <a:t>automatic or semi-automatic means</a:t>
            </a:r>
            <a:r>
              <a:rPr lang="en-US" sz="1600" i="1" dirty="0">
                <a:latin typeface="Avenir Book" charset="0"/>
                <a:ea typeface="Avenir Book" charset="0"/>
                <a:cs typeface="Avenir Book" charset="0"/>
              </a:rPr>
              <a:t>.</a:t>
            </a:r>
            <a:r>
              <a:rPr lang="en-US" sz="1600" b="1" i="1" dirty="0">
                <a:latin typeface="Avenir Book" charset="0"/>
                <a:ea typeface="Avenir Book" charset="0"/>
                <a:cs typeface="Avenir Book" charset="0"/>
              </a:rPr>
              <a:t> </a:t>
            </a:r>
            <a:r>
              <a:rPr lang="en-US" sz="1600" dirty="0">
                <a:latin typeface="Avenir Book" charset="0"/>
                <a:ea typeface="Avenir Book" charset="0"/>
                <a:cs typeface="Avenir Book" charset="0"/>
              </a:rPr>
              <a:t>DM offers also capabilities to make prediction of a future observation.</a:t>
            </a:r>
            <a:r>
              <a:rPr lang="en-US" sz="1600" b="1" i="1" dirty="0">
                <a:latin typeface="Avenir Book" charset="0"/>
                <a:ea typeface="Avenir Book" charset="0"/>
                <a:cs typeface="Avenir Book" charset="0"/>
              </a:rPr>
              <a:t> </a:t>
            </a:r>
            <a:r>
              <a:rPr lang="en-US" sz="1600" i="1" dirty="0">
                <a:solidFill>
                  <a:schemeClr val="bg1">
                    <a:lumMod val="50000"/>
                  </a:schemeClr>
                </a:solidFill>
                <a:latin typeface="Avenir Book" charset="0"/>
                <a:ea typeface="Avenir Book" charset="0"/>
                <a:cs typeface="Avenir Book" charset="0"/>
              </a:rPr>
              <a:t>(Tan, et al., 2014)</a:t>
            </a:r>
          </a:p>
          <a:p>
            <a:pPr marL="0" lvl="1" indent="0">
              <a:lnSpc>
                <a:spcPct val="150000"/>
              </a:lnSpc>
              <a:buNone/>
            </a:pPr>
            <a:endParaRPr lang="en-US" sz="1600" b="1" dirty="0">
              <a:latin typeface="Avenir Book" charset="0"/>
              <a:ea typeface="Avenir Book" charset="0"/>
              <a:cs typeface="Avenir Book" charset="0"/>
            </a:endParaRPr>
          </a:p>
          <a:p>
            <a:pPr marL="0" lvl="1" indent="0">
              <a:lnSpc>
                <a:spcPct val="150000"/>
              </a:lnSpc>
              <a:buNone/>
            </a:pPr>
            <a:endParaRPr lang="en-GB" sz="1500" dirty="0">
              <a:latin typeface="Avenir Book" charset="0"/>
              <a:ea typeface="Avenir Book" charset="0"/>
              <a:cs typeface="Avenir Book" charset="0"/>
            </a:endParaRPr>
          </a:p>
        </p:txBody>
      </p:sp>
    </p:spTree>
    <p:extLst>
      <p:ext uri="{BB962C8B-B14F-4D97-AF65-F5344CB8AC3E}">
        <p14:creationId xmlns:p14="http://schemas.microsoft.com/office/powerpoint/2010/main" val="24007041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a:spLocks noGrp="1"/>
          </p:cNvSpPr>
          <p:nvPr>
            <p:ph type="title"/>
          </p:nvPr>
        </p:nvSpPr>
        <p:spPr/>
        <p:txBody>
          <a:bodyPr>
            <a:noAutofit/>
          </a:bodyPr>
          <a:lstStyle/>
          <a:p>
            <a:r>
              <a:rPr lang="en-GB" sz="2000" dirty="0"/>
              <a:t>3) Large-scale Data Everywhere</a:t>
            </a:r>
            <a:endParaRPr lang="en-US" sz="2000" dirty="0"/>
          </a:p>
        </p:txBody>
      </p:sp>
      <p:pic>
        <p:nvPicPr>
          <p:cNvPr id="4" name="Picture 25" descr="story-3dimensional-2">
            <a:extLst>
              <a:ext uri="{FF2B5EF4-FFF2-40B4-BE49-F238E27FC236}">
                <a16:creationId xmlns:a16="http://schemas.microsoft.com/office/drawing/2014/main" id="{1ADAAA45-6D99-A140-9C9B-9AC48227F9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78548" y="1328738"/>
            <a:ext cx="1676400" cy="1209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Box 4">
            <a:extLst>
              <a:ext uri="{FF2B5EF4-FFF2-40B4-BE49-F238E27FC236}">
                <a16:creationId xmlns:a16="http://schemas.microsoft.com/office/drawing/2014/main" id="{5ACD0329-796A-F248-B340-41D499C80867}"/>
              </a:ext>
            </a:extLst>
          </p:cNvPr>
          <p:cNvSpPr txBox="1">
            <a:spLocks noChangeArrowheads="1"/>
          </p:cNvSpPr>
          <p:nvPr/>
        </p:nvSpPr>
        <p:spPr bwMode="auto">
          <a:xfrm>
            <a:off x="6852957" y="2520396"/>
            <a:ext cx="229393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marL="342900" indent="-342900">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lgn="r">
              <a:spcBef>
                <a:spcPct val="20000"/>
              </a:spcBef>
              <a:spcAft>
                <a:spcPct val="0"/>
              </a:spcAft>
              <a:buClr>
                <a:schemeClr val="accent2"/>
              </a:buClr>
              <a:buSzTx/>
              <a:buFontTx/>
              <a:buNone/>
            </a:pPr>
            <a:r>
              <a:rPr lang="en-US" altLang="en-US" sz="1400" i="1">
                <a:latin typeface="Helvetica" pitchFamily="34" charset="0"/>
                <a:cs typeface="Arial" panose="020B0604020202020204" pitchFamily="34" charset="0"/>
              </a:rPr>
              <a:t>Computational Simulations</a:t>
            </a:r>
            <a:endParaRPr lang="en-US" altLang="en-US" sz="1400">
              <a:latin typeface="Times New Roman" panose="02020603050405020304" pitchFamily="18" charset="0"/>
              <a:cs typeface="Arial" panose="020B0604020202020204" pitchFamily="34" charset="0"/>
            </a:endParaRPr>
          </a:p>
        </p:txBody>
      </p:sp>
      <p:sp>
        <p:nvSpPr>
          <p:cNvPr id="6" name="Text Box 5">
            <a:extLst>
              <a:ext uri="{FF2B5EF4-FFF2-40B4-BE49-F238E27FC236}">
                <a16:creationId xmlns:a16="http://schemas.microsoft.com/office/drawing/2014/main" id="{932AF01B-E0ED-ED44-A5BD-6DBAAE1D5500}"/>
              </a:ext>
            </a:extLst>
          </p:cNvPr>
          <p:cNvSpPr txBox="1">
            <a:spLocks noChangeArrowheads="1"/>
          </p:cNvSpPr>
          <p:nvPr/>
        </p:nvSpPr>
        <p:spPr bwMode="auto">
          <a:xfrm>
            <a:off x="2401728" y="4316356"/>
            <a:ext cx="236537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lgn="ctr">
              <a:spcBef>
                <a:spcPct val="20000"/>
              </a:spcBef>
              <a:spcAft>
                <a:spcPct val="0"/>
              </a:spcAft>
              <a:buClr>
                <a:schemeClr val="accent2"/>
              </a:buClr>
              <a:buSzTx/>
              <a:buFontTx/>
              <a:buNone/>
            </a:pPr>
            <a:r>
              <a:rPr lang="en-US" altLang="en-US" sz="1200" i="1">
                <a:latin typeface="Helvetica" pitchFamily="34" charset="0"/>
                <a:cs typeface="Arial" panose="020B0604020202020204" pitchFamily="34" charset="0"/>
              </a:rPr>
              <a:t>Social Networking: Twitter </a:t>
            </a:r>
            <a:endParaRPr lang="en-US" altLang="en-US" sz="2400">
              <a:latin typeface="Times New Roman" panose="02020603050405020304" pitchFamily="18" charset="0"/>
              <a:cs typeface="Arial" panose="020B0604020202020204" pitchFamily="34" charset="0"/>
            </a:endParaRPr>
          </a:p>
        </p:txBody>
      </p:sp>
      <p:pic>
        <p:nvPicPr>
          <p:cNvPr id="8" name="Picture 6" descr="crop">
            <a:extLst>
              <a:ext uri="{FF2B5EF4-FFF2-40B4-BE49-F238E27FC236}">
                <a16:creationId xmlns:a16="http://schemas.microsoft.com/office/drawing/2014/main" id="{0ED33A34-69D5-A84C-98C1-8DF6F761886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37094" y="1377396"/>
            <a:ext cx="1905000" cy="1101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13">
            <a:extLst>
              <a:ext uri="{FF2B5EF4-FFF2-40B4-BE49-F238E27FC236}">
                <a16:creationId xmlns:a16="http://schemas.microsoft.com/office/drawing/2014/main" id="{8CF99BF0-AA87-224F-9B07-D4331E355CDA}"/>
              </a:ext>
            </a:extLst>
          </p:cNvPr>
          <p:cNvPicPr>
            <a:picLocks noChangeAspect="1" noChangeArrowheads="1"/>
          </p:cNvPicPr>
          <p:nvPr/>
        </p:nvPicPr>
        <p:blipFill>
          <a:blip r:embed="rId5">
            <a:clrChange>
              <a:clrFrom>
                <a:srgbClr val="FFFFFF"/>
              </a:clrFrom>
              <a:clrTo>
                <a:srgbClr val="FFFFFF">
                  <a:alpha val="0"/>
                </a:srgbClr>
              </a:clrTo>
            </a:clrChange>
            <a:lum contrast="12000"/>
            <a:extLst>
              <a:ext uri="{28A0092B-C50C-407E-A947-70E740481C1C}">
                <a14:useLocalDpi xmlns:a14="http://schemas.microsoft.com/office/drawing/2010/main" val="0"/>
              </a:ext>
            </a:extLst>
          </a:blip>
          <a:srcRect l="946" t="2650" r="946" b="2745"/>
          <a:stretch>
            <a:fillRect/>
          </a:stretch>
        </p:blipFill>
        <p:spPr bwMode="auto">
          <a:xfrm>
            <a:off x="4827307" y="1301196"/>
            <a:ext cx="1500187" cy="1268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 Box 14">
            <a:extLst>
              <a:ext uri="{FF2B5EF4-FFF2-40B4-BE49-F238E27FC236}">
                <a16:creationId xmlns:a16="http://schemas.microsoft.com/office/drawing/2014/main" id="{0068D604-67E4-604B-AA1A-A4102C7F23FB}"/>
              </a:ext>
            </a:extLst>
          </p:cNvPr>
          <p:cNvSpPr txBox="1">
            <a:spLocks noChangeArrowheads="1"/>
          </p:cNvSpPr>
          <p:nvPr/>
        </p:nvSpPr>
        <p:spPr bwMode="auto">
          <a:xfrm>
            <a:off x="4879694" y="2520396"/>
            <a:ext cx="15779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marL="342900" indent="-342900">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lgn="r">
              <a:spcBef>
                <a:spcPct val="20000"/>
              </a:spcBef>
              <a:spcAft>
                <a:spcPct val="0"/>
              </a:spcAft>
              <a:buClr>
                <a:schemeClr val="accent2"/>
              </a:buClr>
              <a:buSzTx/>
              <a:buFontTx/>
              <a:buNone/>
            </a:pPr>
            <a:r>
              <a:rPr lang="en-US" altLang="en-US" sz="1400" i="1">
                <a:latin typeface="Helvetica" pitchFamily="34" charset="0"/>
                <a:cs typeface="Arial" panose="020B0604020202020204" pitchFamily="34" charset="0"/>
              </a:rPr>
              <a:t>Sensor Networks</a:t>
            </a:r>
            <a:r>
              <a:rPr lang="en-US" altLang="en-US" sz="1200" i="1">
                <a:latin typeface="Helvetica" pitchFamily="34" charset="0"/>
                <a:cs typeface="Arial" panose="020B0604020202020204" pitchFamily="34" charset="0"/>
              </a:rPr>
              <a:t> </a:t>
            </a:r>
            <a:endParaRPr lang="en-US" altLang="en-US" sz="2400">
              <a:latin typeface="Times New Roman" panose="02020603050405020304" pitchFamily="18" charset="0"/>
              <a:cs typeface="Arial" panose="020B0604020202020204" pitchFamily="34" charset="0"/>
            </a:endParaRPr>
          </a:p>
        </p:txBody>
      </p:sp>
      <p:pic>
        <p:nvPicPr>
          <p:cNvPr id="12" name="Picture 20">
            <a:extLst>
              <a:ext uri="{FF2B5EF4-FFF2-40B4-BE49-F238E27FC236}">
                <a16:creationId xmlns:a16="http://schemas.microsoft.com/office/drawing/2014/main" id="{169DBC9D-CBC1-EA42-AC4C-41B2A6E0B63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l="1569" t="1334" r="5765" b="969"/>
          <a:stretch>
            <a:fillRect/>
          </a:stretch>
        </p:blipFill>
        <p:spPr bwMode="auto">
          <a:xfrm>
            <a:off x="644948" y="1352550"/>
            <a:ext cx="1778000" cy="1538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 Box 21">
            <a:extLst>
              <a:ext uri="{FF2B5EF4-FFF2-40B4-BE49-F238E27FC236}">
                <a16:creationId xmlns:a16="http://schemas.microsoft.com/office/drawing/2014/main" id="{3D30FB6A-AF43-C64C-88BA-681DC351165E}"/>
              </a:ext>
            </a:extLst>
          </p:cNvPr>
          <p:cNvSpPr txBox="1">
            <a:spLocks noChangeArrowheads="1"/>
          </p:cNvSpPr>
          <p:nvPr/>
        </p:nvSpPr>
        <p:spPr bwMode="auto">
          <a:xfrm>
            <a:off x="492548" y="4400550"/>
            <a:ext cx="2209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20000"/>
              </a:spcBef>
              <a:spcAft>
                <a:spcPct val="0"/>
              </a:spcAft>
              <a:buClr>
                <a:schemeClr val="accent2"/>
              </a:buClr>
              <a:buSzTx/>
              <a:buFontTx/>
              <a:buNone/>
            </a:pPr>
            <a:r>
              <a:rPr lang="en-US" altLang="en-US" sz="1400" i="1">
                <a:latin typeface="Helvetica" pitchFamily="34" charset="0"/>
                <a:cs typeface="Arial" panose="020B0604020202020204" pitchFamily="34" charset="0"/>
              </a:rPr>
              <a:t>Traffic Patterns</a:t>
            </a:r>
            <a:endParaRPr lang="en-US" altLang="en-US" sz="1400">
              <a:latin typeface="Times New Roman" panose="02020603050405020304" pitchFamily="18" charset="0"/>
              <a:cs typeface="Arial" panose="020B0604020202020204" pitchFamily="34" charset="0"/>
            </a:endParaRPr>
          </a:p>
        </p:txBody>
      </p:sp>
      <p:sp>
        <p:nvSpPr>
          <p:cNvPr id="14" name="Text Box 23">
            <a:extLst>
              <a:ext uri="{FF2B5EF4-FFF2-40B4-BE49-F238E27FC236}">
                <a16:creationId xmlns:a16="http://schemas.microsoft.com/office/drawing/2014/main" id="{C887C1AA-DBB6-8B42-87BB-D22CEA79537B}"/>
              </a:ext>
            </a:extLst>
          </p:cNvPr>
          <p:cNvSpPr txBox="1">
            <a:spLocks noChangeArrowheads="1"/>
          </p:cNvSpPr>
          <p:nvPr/>
        </p:nvSpPr>
        <p:spPr bwMode="auto">
          <a:xfrm>
            <a:off x="340148" y="2647950"/>
            <a:ext cx="23653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lgn="ctr">
              <a:spcBef>
                <a:spcPct val="20000"/>
              </a:spcBef>
              <a:spcAft>
                <a:spcPct val="0"/>
              </a:spcAft>
              <a:buClr>
                <a:schemeClr val="accent2"/>
              </a:buClr>
              <a:buSzTx/>
              <a:buFontTx/>
              <a:buNone/>
            </a:pPr>
            <a:r>
              <a:rPr lang="en-US" altLang="en-US" sz="1400" i="1">
                <a:latin typeface="Helvetica" pitchFamily="34" charset="0"/>
                <a:cs typeface="Arial" panose="020B0604020202020204" pitchFamily="34" charset="0"/>
              </a:rPr>
              <a:t>Cyber Security</a:t>
            </a:r>
            <a:r>
              <a:rPr lang="en-US" altLang="en-US" sz="1200" i="1">
                <a:latin typeface="Helvetica" pitchFamily="34" charset="0"/>
                <a:cs typeface="Arial" panose="020B0604020202020204" pitchFamily="34" charset="0"/>
              </a:rPr>
              <a:t> </a:t>
            </a:r>
            <a:endParaRPr lang="en-US" altLang="en-US" sz="2400">
              <a:latin typeface="Times New Roman" panose="02020603050405020304" pitchFamily="18" charset="0"/>
              <a:cs typeface="Arial" panose="020B0604020202020204" pitchFamily="34" charset="0"/>
            </a:endParaRPr>
          </a:p>
        </p:txBody>
      </p:sp>
      <p:graphicFrame>
        <p:nvGraphicFramePr>
          <p:cNvPr id="15" name="Object 3">
            <a:extLst>
              <a:ext uri="{FF2B5EF4-FFF2-40B4-BE49-F238E27FC236}">
                <a16:creationId xmlns:a16="http://schemas.microsoft.com/office/drawing/2014/main" id="{A1C89906-9EC9-2641-9D2A-E115F39220FE}"/>
              </a:ext>
            </a:extLst>
          </p:cNvPr>
          <p:cNvGraphicFramePr>
            <a:graphicFrameLocks noChangeAspect="1"/>
          </p:cNvGraphicFramePr>
          <p:nvPr>
            <p:extLst>
              <p:ext uri="{D42A27DB-BD31-4B8C-83A1-F6EECF244321}">
                <p14:modId xmlns:p14="http://schemas.microsoft.com/office/powerpoint/2010/main" val="1180503740"/>
              </p:ext>
            </p:extLst>
          </p:nvPr>
        </p:nvGraphicFramePr>
        <p:xfrm>
          <a:off x="2702348" y="1814513"/>
          <a:ext cx="647700" cy="642937"/>
        </p:xfrm>
        <a:graphic>
          <a:graphicData uri="http://schemas.openxmlformats.org/presentationml/2006/ole">
            <mc:AlternateContent xmlns:mc="http://schemas.openxmlformats.org/markup-compatibility/2006">
              <mc:Choice xmlns:v="urn:schemas-microsoft-com:vml" Requires="v">
                <p:oleObj name="VISIO" r:id="rId7" imgW="617220" imgH="615696" progId="Visio.Drawing.11">
                  <p:embed/>
                </p:oleObj>
              </mc:Choice>
              <mc:Fallback>
                <p:oleObj name="VISIO" r:id="rId7" imgW="617220" imgH="615696" progId="Visio.Drawing.11">
                  <p:embed/>
                  <p:pic>
                    <p:nvPicPr>
                      <p:cNvPr id="15" name="Object 3">
                        <a:extLst>
                          <a:ext uri="{FF2B5EF4-FFF2-40B4-BE49-F238E27FC236}">
                            <a16:creationId xmlns:a16="http://schemas.microsoft.com/office/drawing/2014/main" id="{A1C89906-9EC9-2641-9D2A-E115F39220F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02348" y="1814513"/>
                        <a:ext cx="647700" cy="642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6" name="Object 4">
            <a:extLst>
              <a:ext uri="{FF2B5EF4-FFF2-40B4-BE49-F238E27FC236}">
                <a16:creationId xmlns:a16="http://schemas.microsoft.com/office/drawing/2014/main" id="{A8E35CE5-22C8-BB40-B862-3502E8CD3251}"/>
              </a:ext>
            </a:extLst>
          </p:cNvPr>
          <p:cNvGraphicFramePr>
            <a:graphicFrameLocks noChangeAspect="1"/>
          </p:cNvGraphicFramePr>
          <p:nvPr>
            <p:extLst>
              <p:ext uri="{D42A27DB-BD31-4B8C-83A1-F6EECF244321}">
                <p14:modId xmlns:p14="http://schemas.microsoft.com/office/powerpoint/2010/main" val="2526891533"/>
              </p:ext>
            </p:extLst>
          </p:nvPr>
        </p:nvGraphicFramePr>
        <p:xfrm>
          <a:off x="2686473" y="1428750"/>
          <a:ext cx="647700" cy="531813"/>
        </p:xfrm>
        <a:graphic>
          <a:graphicData uri="http://schemas.openxmlformats.org/presentationml/2006/ole">
            <mc:AlternateContent xmlns:mc="http://schemas.openxmlformats.org/markup-compatibility/2006">
              <mc:Choice xmlns:v="urn:schemas-microsoft-com:vml" Requires="v">
                <p:oleObj name="VISIO" r:id="rId9" imgW="806196" imgH="662940" progId="Visio.Drawing.11">
                  <p:embed/>
                </p:oleObj>
              </mc:Choice>
              <mc:Fallback>
                <p:oleObj name="VISIO" r:id="rId9" imgW="806196" imgH="662940" progId="Visio.Drawing.11">
                  <p:embed/>
                  <p:pic>
                    <p:nvPicPr>
                      <p:cNvPr id="16" name="Object 4">
                        <a:extLst>
                          <a:ext uri="{FF2B5EF4-FFF2-40B4-BE49-F238E27FC236}">
                            <a16:creationId xmlns:a16="http://schemas.microsoft.com/office/drawing/2014/main" id="{A8E35CE5-22C8-BB40-B862-3502E8CD325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686473" y="1428750"/>
                        <a:ext cx="647700" cy="531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7" name="Slide Number Placeholder 3">
            <a:extLst>
              <a:ext uri="{FF2B5EF4-FFF2-40B4-BE49-F238E27FC236}">
                <a16:creationId xmlns:a16="http://schemas.microsoft.com/office/drawing/2014/main" id="{067AE209-6D4F-1C4B-9141-6996C6EB3874}"/>
              </a:ext>
            </a:extLst>
          </p:cNvPr>
          <p:cNvSpPr txBox="1">
            <a:spLocks/>
          </p:cNvSpPr>
          <p:nvPr/>
        </p:nvSpPr>
        <p:spPr bwMode="auto">
          <a:xfrm>
            <a:off x="3886200" y="5821639"/>
            <a:ext cx="21336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fr-FR"/>
            </a:defPPr>
            <a:lvl1pPr marL="0" algn="l" defTabSz="914400" rtl="0" eaLnBrk="1" latinLnBrk="0" hangingPunct="1">
              <a:spcBef>
                <a:spcPct val="10000"/>
              </a:spcBef>
              <a:spcAft>
                <a:spcPts val="400"/>
              </a:spcAft>
              <a:buClr>
                <a:srgbClr val="0C7B9C"/>
              </a:buClr>
              <a:buSzPct val="75000"/>
              <a:buFont typeface="Monotype Sorts" pitchFamily="2" charset="2"/>
              <a:buChar char="l"/>
              <a:defRPr sz="2800" kern="1200">
                <a:solidFill>
                  <a:schemeClr val="tx1"/>
                </a:solidFill>
                <a:latin typeface="Arial" panose="020B0604020202020204" pitchFamily="34" charset="0"/>
                <a:ea typeface="+mn-ea"/>
                <a:cs typeface="+mn-cs"/>
              </a:defRPr>
            </a:lvl1pPr>
            <a:lvl2pPr marL="742950" indent="-285750" algn="l" defTabSz="914400" rtl="0" eaLnBrk="1" latinLnBrk="0" hangingPunct="1">
              <a:spcBef>
                <a:spcPct val="10000"/>
              </a:spcBef>
              <a:spcAft>
                <a:spcPts val="400"/>
              </a:spcAft>
              <a:buClr>
                <a:srgbClr val="0C7B9C"/>
              </a:buClr>
              <a:buSzPct val="100000"/>
              <a:buFont typeface="Arial" panose="020B0604020202020204" pitchFamily="34" charset="0"/>
              <a:buChar char="–"/>
              <a:defRPr sz="2800" kern="1200">
                <a:solidFill>
                  <a:schemeClr val="tx1"/>
                </a:solidFill>
                <a:latin typeface="Arial" panose="020B0604020202020204" pitchFamily="34" charset="0"/>
                <a:ea typeface="+mn-ea"/>
                <a:cs typeface="+mn-cs"/>
              </a:defRPr>
            </a:lvl2pPr>
            <a:lvl3pPr marL="1143000" indent="-228600" algn="l" defTabSz="914400" rtl="0" eaLnBrk="1" latinLnBrk="0" hangingPunct="1">
              <a:spcBef>
                <a:spcPct val="10000"/>
              </a:spcBef>
              <a:spcAft>
                <a:spcPts val="400"/>
              </a:spcAft>
              <a:buClr>
                <a:srgbClr val="0C7B9C"/>
              </a:buClr>
              <a:buSzPct val="70000"/>
              <a:buFont typeface="Wingdings" panose="05000000000000000000" pitchFamily="2" charset="2"/>
              <a:buChar char="u"/>
              <a:defRPr sz="2400" kern="1200">
                <a:solidFill>
                  <a:schemeClr val="tx1"/>
                </a:solidFill>
                <a:latin typeface="Arial" panose="020B0604020202020204" pitchFamily="34" charset="0"/>
                <a:ea typeface="+mn-ea"/>
                <a:cs typeface="+mn-cs"/>
              </a:defRPr>
            </a:lvl3pPr>
            <a:lvl4pPr marL="1600200" indent="-228600" algn="l" defTabSz="914400" rtl="0" eaLnBrk="1" latinLnBrk="0" hangingPunct="1">
              <a:spcBef>
                <a:spcPct val="20000"/>
              </a:spcBef>
              <a:buSzPct val="100000"/>
              <a:buChar char="–"/>
              <a:defRPr sz="2000" kern="1200">
                <a:solidFill>
                  <a:schemeClr val="tx1"/>
                </a:solidFill>
                <a:latin typeface="Times New Roman" panose="02020603050405020304" pitchFamily="18" charset="0"/>
                <a:ea typeface="+mn-ea"/>
                <a:cs typeface="+mn-cs"/>
              </a:defRPr>
            </a:lvl4pPr>
            <a:lvl5pPr marL="2057400" indent="-228600" algn="l" defTabSz="914400" rtl="0" eaLnBrk="1" latinLnBrk="0" hangingPunct="1">
              <a:spcBef>
                <a:spcPct val="20000"/>
              </a:spcBef>
              <a:buSzPct val="100000"/>
              <a:buChar char="•"/>
              <a:defRPr sz="2000" kern="1200">
                <a:solidFill>
                  <a:schemeClr val="tx1"/>
                </a:solidFill>
                <a:latin typeface="Times New Roman" panose="02020603050405020304" pitchFamily="18" charset="0"/>
                <a:ea typeface="+mn-ea"/>
                <a:cs typeface="+mn-cs"/>
              </a:defRPr>
            </a:lvl5pPr>
            <a:lvl6pPr marL="2514600" indent="-228600" algn="l" defTabSz="914400" rtl="0" eaLnBrk="0" fontAlgn="base" latinLnBrk="0" hangingPunct="0">
              <a:spcBef>
                <a:spcPct val="20000"/>
              </a:spcBef>
              <a:spcAft>
                <a:spcPct val="0"/>
              </a:spcAft>
              <a:buSzPct val="100000"/>
              <a:buChar char="•"/>
              <a:defRPr sz="2000" kern="1200">
                <a:solidFill>
                  <a:schemeClr val="tx1"/>
                </a:solidFill>
                <a:latin typeface="Times New Roman" panose="02020603050405020304" pitchFamily="18" charset="0"/>
                <a:ea typeface="+mn-ea"/>
                <a:cs typeface="+mn-cs"/>
              </a:defRPr>
            </a:lvl6pPr>
            <a:lvl7pPr marL="2971800" indent="-228600" algn="l" defTabSz="914400" rtl="0" eaLnBrk="0" fontAlgn="base" latinLnBrk="0" hangingPunct="0">
              <a:spcBef>
                <a:spcPct val="20000"/>
              </a:spcBef>
              <a:spcAft>
                <a:spcPct val="0"/>
              </a:spcAft>
              <a:buSzPct val="100000"/>
              <a:buChar char="•"/>
              <a:defRPr sz="2000" kern="1200">
                <a:solidFill>
                  <a:schemeClr val="tx1"/>
                </a:solidFill>
                <a:latin typeface="Times New Roman" panose="02020603050405020304" pitchFamily="18" charset="0"/>
                <a:ea typeface="+mn-ea"/>
                <a:cs typeface="+mn-cs"/>
              </a:defRPr>
            </a:lvl7pPr>
            <a:lvl8pPr marL="3429000" indent="-228600" algn="l" defTabSz="914400" rtl="0" eaLnBrk="0" fontAlgn="base" latinLnBrk="0" hangingPunct="0">
              <a:spcBef>
                <a:spcPct val="20000"/>
              </a:spcBef>
              <a:spcAft>
                <a:spcPct val="0"/>
              </a:spcAft>
              <a:buSzPct val="100000"/>
              <a:buChar char="•"/>
              <a:defRPr sz="2000" kern="1200">
                <a:solidFill>
                  <a:schemeClr val="tx1"/>
                </a:solidFill>
                <a:latin typeface="Times New Roman" panose="02020603050405020304" pitchFamily="18" charset="0"/>
                <a:ea typeface="+mn-ea"/>
                <a:cs typeface="+mn-cs"/>
              </a:defRPr>
            </a:lvl8pPr>
            <a:lvl9pPr marL="3886200" indent="-228600" algn="l" defTabSz="914400" rtl="0" eaLnBrk="0" fontAlgn="base" latinLnBrk="0" hangingPunct="0">
              <a:spcBef>
                <a:spcPct val="20000"/>
              </a:spcBef>
              <a:spcAft>
                <a:spcPct val="0"/>
              </a:spcAft>
              <a:buSzPct val="100000"/>
              <a:buChar char="•"/>
              <a:defRPr sz="2000" kern="1200">
                <a:solidFill>
                  <a:schemeClr val="tx1"/>
                </a:solidFill>
                <a:latin typeface="Times New Roman" panose="02020603050405020304" pitchFamily="18" charset="0"/>
                <a:ea typeface="+mn-ea"/>
                <a:cs typeface="+mn-cs"/>
              </a:defRPr>
            </a:lvl9pPr>
          </a:lstStyle>
          <a:p>
            <a:pPr>
              <a:spcBef>
                <a:spcPct val="0"/>
              </a:spcBef>
              <a:spcAft>
                <a:spcPct val="0"/>
              </a:spcAft>
              <a:buClrTx/>
              <a:buSzTx/>
              <a:buFontTx/>
              <a:buNone/>
            </a:pPr>
            <a:fld id="{87A3B503-89C5-494F-9796-3C11885069F9}" type="slidenum">
              <a:rPr lang="en-US" altLang="en-US" sz="1200" smtClean="0">
                <a:solidFill>
                  <a:srgbClr val="898989"/>
                </a:solidFill>
              </a:rPr>
              <a:pPr>
                <a:spcBef>
                  <a:spcPct val="0"/>
                </a:spcBef>
                <a:spcAft>
                  <a:spcPct val="0"/>
                </a:spcAft>
                <a:buClrTx/>
                <a:buSzTx/>
                <a:buFontTx/>
                <a:buNone/>
              </a:pPr>
              <a:t>7</a:t>
            </a:fld>
            <a:endParaRPr lang="en-US" altLang="en-US" sz="1200">
              <a:solidFill>
                <a:srgbClr val="898989"/>
              </a:solidFill>
            </a:endParaRPr>
          </a:p>
        </p:txBody>
      </p:sp>
      <p:sp>
        <p:nvSpPr>
          <p:cNvPr id="18" name="Text Box 23">
            <a:extLst>
              <a:ext uri="{FF2B5EF4-FFF2-40B4-BE49-F238E27FC236}">
                <a16:creationId xmlns:a16="http://schemas.microsoft.com/office/drawing/2014/main" id="{A4500875-1246-B242-9E59-DBD3EF81D73B}"/>
              </a:ext>
            </a:extLst>
          </p:cNvPr>
          <p:cNvSpPr txBox="1">
            <a:spLocks noChangeArrowheads="1"/>
          </p:cNvSpPr>
          <p:nvPr/>
        </p:nvSpPr>
        <p:spPr bwMode="auto">
          <a:xfrm>
            <a:off x="2094336" y="2489200"/>
            <a:ext cx="23653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lgn="ctr">
              <a:spcBef>
                <a:spcPct val="20000"/>
              </a:spcBef>
              <a:spcAft>
                <a:spcPct val="0"/>
              </a:spcAft>
              <a:buClr>
                <a:schemeClr val="accent2"/>
              </a:buClr>
              <a:buSzTx/>
              <a:buFontTx/>
              <a:buNone/>
            </a:pPr>
            <a:r>
              <a:rPr lang="en-US" altLang="en-US" sz="1400" i="1">
                <a:latin typeface="Helvetica" pitchFamily="34" charset="0"/>
                <a:cs typeface="Arial" panose="020B0604020202020204" pitchFamily="34" charset="0"/>
              </a:rPr>
              <a:t>E-Commerce</a:t>
            </a:r>
            <a:endParaRPr lang="en-US" altLang="en-US" sz="2400">
              <a:latin typeface="Times New Roman" panose="02020603050405020304" pitchFamily="18" charset="0"/>
              <a:cs typeface="Arial" panose="020B0604020202020204" pitchFamily="34" charset="0"/>
            </a:endParaRPr>
          </a:p>
        </p:txBody>
      </p:sp>
      <p:pic>
        <p:nvPicPr>
          <p:cNvPr id="19" name="Picture 20">
            <a:extLst>
              <a:ext uri="{FF2B5EF4-FFF2-40B4-BE49-F238E27FC236}">
                <a16:creationId xmlns:a16="http://schemas.microsoft.com/office/drawing/2014/main" id="{8A9FBFD7-DC3D-9942-9FA7-A9F73693005B}"/>
              </a:ext>
            </a:extLst>
          </p:cNvPr>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2465811" y="3089275"/>
            <a:ext cx="2378075" cy="1174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18" descr="http://images.ezgif.com/tmp/gif_232x188_6af960.gif">
            <a:extLst>
              <a:ext uri="{FF2B5EF4-FFF2-40B4-BE49-F238E27FC236}">
                <a16:creationId xmlns:a16="http://schemas.microsoft.com/office/drawing/2014/main" id="{37D81531-7B25-BA43-BA07-3212CDF7056A}"/>
              </a:ext>
            </a:extLst>
          </p:cNvPr>
          <p:cNvPicPr>
            <a:picLocks noChangeAspect="1" noChangeArrowheads="1" noCrop="1"/>
          </p:cNvPicPr>
          <p:nvPr/>
        </p:nvPicPr>
        <p:blipFill>
          <a:blip r:embed="rId12">
            <a:extLst>
              <a:ext uri="{28A0092B-C50C-407E-A947-70E740481C1C}">
                <a14:useLocalDpi xmlns:a14="http://schemas.microsoft.com/office/drawing/2010/main" val="0"/>
              </a:ext>
            </a:extLst>
          </a:blip>
          <a:srcRect/>
          <a:stretch>
            <a:fillRect/>
          </a:stretch>
        </p:blipFill>
        <p:spPr bwMode="auto">
          <a:xfrm>
            <a:off x="530648" y="3078163"/>
            <a:ext cx="1436688" cy="116363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1459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a:spLocks noGrp="1"/>
          </p:cNvSpPr>
          <p:nvPr>
            <p:ph type="title"/>
          </p:nvPr>
        </p:nvSpPr>
        <p:spPr/>
        <p:txBody>
          <a:bodyPr>
            <a:noAutofit/>
          </a:bodyPr>
          <a:lstStyle/>
          <a:p>
            <a:r>
              <a:rPr lang="en-GB" sz="2000" dirty="0"/>
              <a:t>4) Why Data Mining? Business and Scientific</a:t>
            </a:r>
            <a:endParaRPr lang="en-US" sz="2000" dirty="0"/>
          </a:p>
        </p:txBody>
      </p:sp>
      <p:sp>
        <p:nvSpPr>
          <p:cNvPr id="6" name="Text Placeholder 2">
            <a:extLst>
              <a:ext uri="{FF2B5EF4-FFF2-40B4-BE49-F238E27FC236}">
                <a16:creationId xmlns:a16="http://schemas.microsoft.com/office/drawing/2014/main" id="{91A0767B-325A-E04A-885C-A06CAD968589}"/>
              </a:ext>
            </a:extLst>
          </p:cNvPr>
          <p:cNvSpPr>
            <a:spLocks noGrp="1"/>
          </p:cNvSpPr>
          <p:nvPr>
            <p:ph type="body" idx="1"/>
          </p:nvPr>
        </p:nvSpPr>
        <p:spPr>
          <a:xfrm>
            <a:off x="255299" y="895350"/>
            <a:ext cx="4164301" cy="3962400"/>
          </a:xfrm>
        </p:spPr>
        <p:txBody>
          <a:bodyPr>
            <a:normAutofit/>
          </a:bodyPr>
          <a:lstStyle/>
          <a:p>
            <a:pPr marL="342900" lvl="1" indent="-342900">
              <a:lnSpc>
                <a:spcPct val="150000"/>
              </a:lnSpc>
              <a:buFont typeface="+mj-lt"/>
              <a:buAutoNum type="alphaLcParenR"/>
            </a:pPr>
            <a:r>
              <a:rPr lang="en-US" b="1" dirty="0">
                <a:latin typeface="Avenir Book" charset="0"/>
              </a:rPr>
              <a:t>Business viewpoint:</a:t>
            </a:r>
          </a:p>
          <a:p>
            <a:pPr marL="0" lvl="1" indent="0">
              <a:lnSpc>
                <a:spcPct val="150000"/>
              </a:lnSpc>
              <a:buNone/>
            </a:pPr>
            <a:r>
              <a:rPr lang="en-US" sz="1600" b="1" dirty="0">
                <a:latin typeface="Avenir Book" charset="0"/>
              </a:rPr>
              <a:t>Tremendous data is being collected and warehoused</a:t>
            </a:r>
          </a:p>
          <a:p>
            <a:pPr marL="285750" lvl="1" indent="-285750">
              <a:lnSpc>
                <a:spcPct val="150000"/>
              </a:lnSpc>
            </a:pPr>
            <a:r>
              <a:rPr lang="en-US" sz="1600" dirty="0">
                <a:latin typeface="Avenir Book" charset="0"/>
              </a:rPr>
              <a:t>Web data</a:t>
            </a:r>
          </a:p>
          <a:p>
            <a:pPr marL="628650" lvl="2" indent="-285750">
              <a:lnSpc>
                <a:spcPct val="150000"/>
              </a:lnSpc>
              <a:buFont typeface="Courier New" panose="02070309020205020404" pitchFamily="49" charset="0"/>
              <a:buChar char="o"/>
            </a:pPr>
            <a:r>
              <a:rPr lang="en-US" sz="1400" dirty="0">
                <a:latin typeface="Avenir Book" charset="0"/>
              </a:rPr>
              <a:t>Google has Peta Bytes of web data</a:t>
            </a:r>
          </a:p>
          <a:p>
            <a:pPr marL="628650" lvl="2" indent="-285750">
              <a:lnSpc>
                <a:spcPct val="150000"/>
              </a:lnSpc>
              <a:buFont typeface="Courier New" panose="02070309020205020404" pitchFamily="49" charset="0"/>
              <a:buChar char="o"/>
            </a:pPr>
            <a:r>
              <a:rPr lang="en-US" sz="1400" dirty="0">
                <a:latin typeface="Avenir Book" charset="0"/>
              </a:rPr>
              <a:t>Facebook has billions of active users</a:t>
            </a:r>
          </a:p>
          <a:p>
            <a:pPr marL="285750" lvl="1" indent="-285750">
              <a:lnSpc>
                <a:spcPct val="150000"/>
              </a:lnSpc>
            </a:pPr>
            <a:r>
              <a:rPr lang="en-US" sz="1600" dirty="0">
                <a:latin typeface="Avenir Book" charset="0"/>
              </a:rPr>
              <a:t>E-commerce, purchases at department/ grocery stores, e-commerce</a:t>
            </a:r>
          </a:p>
          <a:p>
            <a:pPr marL="628650" lvl="2" indent="-285750">
              <a:lnSpc>
                <a:spcPct val="150000"/>
              </a:lnSpc>
              <a:buFont typeface="Courier New" panose="02070309020205020404" pitchFamily="49" charset="0"/>
              <a:buChar char="o"/>
            </a:pPr>
            <a:r>
              <a:rPr lang="en-US" sz="1400" dirty="0">
                <a:latin typeface="Avenir Book" charset="0"/>
              </a:rPr>
              <a:t>Amazon handles millions of visits/day</a:t>
            </a:r>
          </a:p>
          <a:p>
            <a:pPr marL="285750" lvl="1" indent="-285750">
              <a:lnSpc>
                <a:spcPct val="150000"/>
              </a:lnSpc>
            </a:pPr>
            <a:r>
              <a:rPr lang="en-US" sz="1600" dirty="0">
                <a:latin typeface="Avenir Book" charset="0"/>
              </a:rPr>
              <a:t>Bank/Credit Card transactions</a:t>
            </a:r>
          </a:p>
          <a:p>
            <a:pPr marL="0" lvl="1" indent="0">
              <a:lnSpc>
                <a:spcPct val="150000"/>
              </a:lnSpc>
              <a:buNone/>
            </a:pPr>
            <a:endParaRPr lang="en-US" sz="1600" dirty="0">
              <a:latin typeface="Avenir Book" charset="0"/>
            </a:endParaRPr>
          </a:p>
          <a:p>
            <a:pPr marL="285750" lvl="1" indent="-285750">
              <a:lnSpc>
                <a:spcPct val="150000"/>
              </a:lnSpc>
              <a:buFont typeface="Courier New" panose="02070309020205020404" pitchFamily="49" charset="0"/>
              <a:buChar char="o"/>
            </a:pPr>
            <a:endParaRPr lang="en-US" sz="1600" dirty="0">
              <a:latin typeface="Avenir Book" charset="0"/>
            </a:endParaRPr>
          </a:p>
          <a:p>
            <a:pPr marL="0" lvl="1" indent="0">
              <a:lnSpc>
                <a:spcPct val="150000"/>
              </a:lnSpc>
              <a:buNone/>
            </a:pPr>
            <a:endParaRPr lang="en-GB" sz="1500" dirty="0">
              <a:latin typeface="Avenir Book" charset="0"/>
              <a:ea typeface="Avenir Book" charset="0"/>
              <a:cs typeface="Avenir Book" charset="0"/>
            </a:endParaRPr>
          </a:p>
        </p:txBody>
      </p:sp>
      <p:sp>
        <p:nvSpPr>
          <p:cNvPr id="7" name="Text Placeholder 2">
            <a:extLst>
              <a:ext uri="{FF2B5EF4-FFF2-40B4-BE49-F238E27FC236}">
                <a16:creationId xmlns:a16="http://schemas.microsoft.com/office/drawing/2014/main" id="{BDC21547-613A-E74F-AB4B-5E6BB822AAA1}"/>
              </a:ext>
            </a:extLst>
          </p:cNvPr>
          <p:cNvSpPr txBox="1">
            <a:spLocks/>
          </p:cNvSpPr>
          <p:nvPr/>
        </p:nvSpPr>
        <p:spPr>
          <a:xfrm>
            <a:off x="4533863" y="895350"/>
            <a:ext cx="4164301" cy="3657600"/>
          </a:xfrm>
          <a:prstGeom prst="rect">
            <a:avLst/>
          </a:prstGeom>
          <a:noFill/>
          <a:ln>
            <a:noFill/>
          </a:ln>
        </p:spPr>
        <p:txBody>
          <a:bodyPr vert="horz" lIns="91425" tIns="91425" rIns="91425" bIns="91425" rtlCol="0" anchor="t" anchorCtr="0">
            <a:normAutofit/>
          </a:bodyPr>
          <a:lstStyle>
            <a:lvl1pPr marL="171450" indent="-171450" algn="l" defTabSz="685800" rtl="0" eaLnBrk="1" latinLnBrk="0" hangingPunct="1">
              <a:lnSpc>
                <a:spcPct val="90000"/>
              </a:lnSpc>
              <a:spcBef>
                <a:spcPts val="0"/>
              </a:spcBef>
              <a:buFont typeface="Arial" panose="020B0604020202020204" pitchFamily="34" charset="0"/>
              <a:buChar char="•"/>
              <a:defRPr sz="2100" kern="1200">
                <a:solidFill>
                  <a:schemeClr val="tx1"/>
                </a:solidFill>
                <a:latin typeface="Roboto Condensed Light" panose="02000000000000000000" pitchFamily="2" charset="0"/>
                <a:ea typeface="Roboto Condensed Light" panose="02000000000000000000" pitchFamily="2" charset="0"/>
                <a:cs typeface="+mn-cs"/>
              </a:defRPr>
            </a:lvl1pPr>
            <a:lvl2pPr marL="514350" indent="-171450" algn="l" defTabSz="6858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0"/>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0"/>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0"/>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0"/>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0"/>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0"/>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0"/>
              </a:spcBef>
              <a:buFont typeface="Arial" panose="020B0604020202020204" pitchFamily="34" charset="0"/>
              <a:buChar char="•"/>
              <a:defRPr sz="1350" kern="1200">
                <a:solidFill>
                  <a:schemeClr val="tx1"/>
                </a:solidFill>
                <a:latin typeface="+mn-lt"/>
                <a:ea typeface="+mn-ea"/>
                <a:cs typeface="+mn-cs"/>
              </a:defRPr>
            </a:lvl9pPr>
          </a:lstStyle>
          <a:p>
            <a:pPr marL="0" lvl="1" indent="0">
              <a:lnSpc>
                <a:spcPct val="150000"/>
              </a:lnSpc>
              <a:buNone/>
            </a:pPr>
            <a:endParaRPr lang="en-US" sz="1600" b="1" dirty="0">
              <a:latin typeface="Avenir Book" charset="0"/>
            </a:endParaRPr>
          </a:p>
          <a:p>
            <a:pPr marL="285750" lvl="1" indent="-285750">
              <a:lnSpc>
                <a:spcPct val="150000"/>
              </a:lnSpc>
            </a:pPr>
            <a:endParaRPr lang="en-US" sz="1600" b="1" dirty="0">
              <a:latin typeface="Avenir Book" charset="0"/>
            </a:endParaRPr>
          </a:p>
          <a:p>
            <a:pPr marL="0" lvl="1" indent="0">
              <a:lnSpc>
                <a:spcPct val="150000"/>
              </a:lnSpc>
              <a:buNone/>
            </a:pPr>
            <a:endParaRPr lang="en-US" sz="1600" b="1" dirty="0">
              <a:latin typeface="Avenir Book" charset="0"/>
            </a:endParaRPr>
          </a:p>
          <a:p>
            <a:pPr marL="285750" lvl="1" indent="-285750">
              <a:lnSpc>
                <a:spcPct val="150000"/>
              </a:lnSpc>
            </a:pPr>
            <a:r>
              <a:rPr lang="en-US" sz="1600" b="1" dirty="0">
                <a:latin typeface="Avenir Book" charset="0"/>
              </a:rPr>
              <a:t>Computers have become cheaper and more powerful</a:t>
            </a:r>
          </a:p>
          <a:p>
            <a:pPr marL="285750" lvl="1" indent="-285750">
              <a:lnSpc>
                <a:spcPct val="150000"/>
              </a:lnSpc>
            </a:pPr>
            <a:r>
              <a:rPr lang="en-US" sz="1600" b="1" dirty="0">
                <a:latin typeface="Avenir Book" charset="0"/>
              </a:rPr>
              <a:t>Competitive Pressure is Strong</a:t>
            </a:r>
          </a:p>
          <a:p>
            <a:pPr marL="628650" lvl="2" indent="-285750">
              <a:lnSpc>
                <a:spcPct val="150000"/>
              </a:lnSpc>
              <a:buFont typeface="Courier New" panose="02070309020205020404" pitchFamily="49" charset="0"/>
              <a:buChar char="o"/>
            </a:pPr>
            <a:r>
              <a:rPr lang="en-US" sz="1400" dirty="0">
                <a:latin typeface="Avenir Book" charset="0"/>
              </a:rPr>
              <a:t>Provide better Customer Relationship Management</a:t>
            </a:r>
            <a:endParaRPr lang="en-US" sz="1600" b="1" dirty="0">
              <a:latin typeface="Avenir Book" charset="0"/>
              <a:ea typeface="Avenir Book" charset="0"/>
              <a:cs typeface="Avenir Book" charset="0"/>
            </a:endParaRPr>
          </a:p>
          <a:p>
            <a:pPr marL="285750" lvl="1" indent="-285750">
              <a:lnSpc>
                <a:spcPct val="150000"/>
              </a:lnSpc>
            </a:pPr>
            <a:endParaRPr lang="en-US" sz="1600" dirty="0">
              <a:latin typeface="Avenir Book" charset="0"/>
            </a:endParaRPr>
          </a:p>
          <a:p>
            <a:pPr marL="285750" lvl="1" indent="-285750">
              <a:lnSpc>
                <a:spcPct val="150000"/>
              </a:lnSpc>
            </a:pPr>
            <a:endParaRPr lang="en-US" sz="1600" dirty="0">
              <a:latin typeface="Avenir Book" charset="0"/>
            </a:endParaRPr>
          </a:p>
          <a:p>
            <a:pPr marL="0" lvl="1" indent="0">
              <a:lnSpc>
                <a:spcPct val="150000"/>
              </a:lnSpc>
              <a:buFont typeface="Arial" panose="020B0604020202020204" pitchFamily="34" charset="0"/>
              <a:buNone/>
            </a:pPr>
            <a:endParaRPr lang="en-GB" sz="1500" dirty="0">
              <a:latin typeface="Avenir Book" charset="0"/>
              <a:ea typeface="Avenir Book" charset="0"/>
              <a:cs typeface="Avenir Book" charset="0"/>
            </a:endParaRPr>
          </a:p>
        </p:txBody>
      </p:sp>
      <p:pic>
        <p:nvPicPr>
          <p:cNvPr id="4" name="Picture 3" descr="A drawing of a cartoon character&#10;&#10;Description automatically generated">
            <a:extLst>
              <a:ext uri="{FF2B5EF4-FFF2-40B4-BE49-F238E27FC236}">
                <a16:creationId xmlns:a16="http://schemas.microsoft.com/office/drawing/2014/main" id="{FA900C41-6767-F045-8874-0294F1EB591E}"/>
              </a:ext>
            </a:extLst>
          </p:cNvPr>
          <p:cNvPicPr>
            <a:picLocks noChangeAspect="1"/>
          </p:cNvPicPr>
          <p:nvPr/>
        </p:nvPicPr>
        <p:blipFill rotWithShape="1">
          <a:blip r:embed="rId3"/>
          <a:srcRect l="3933" t="16539" r="2792" b="33842"/>
          <a:stretch/>
        </p:blipFill>
        <p:spPr>
          <a:xfrm>
            <a:off x="4572000" y="1047750"/>
            <a:ext cx="3909126" cy="838200"/>
          </a:xfrm>
          <a:prstGeom prst="rect">
            <a:avLst/>
          </a:prstGeom>
        </p:spPr>
      </p:pic>
    </p:spTree>
    <p:extLst>
      <p:ext uri="{BB962C8B-B14F-4D97-AF65-F5344CB8AC3E}">
        <p14:creationId xmlns:p14="http://schemas.microsoft.com/office/powerpoint/2010/main" val="408881317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6357D2754C035542A7686C9C2FA8F271" ma:contentTypeVersion="10" ma:contentTypeDescription="Create a new document." ma:contentTypeScope="" ma:versionID="47a41b69dfd9ac1c069d026e66f2b691">
  <xsd:schema xmlns:xsd="http://www.w3.org/2001/XMLSchema" xmlns:xs="http://www.w3.org/2001/XMLSchema" xmlns:p="http://schemas.microsoft.com/office/2006/metadata/properties" xmlns:ns2="a757ab33-eb49-40da-8af6-ea00456297c1" xmlns:ns3="e237d316-7bc8-4908-a1eb-029883bb2cba" targetNamespace="http://schemas.microsoft.com/office/2006/metadata/properties" ma:root="true" ma:fieldsID="d25cdcbfd5bb27e57252526ab2cbe946" ns2:_="" ns3:_="">
    <xsd:import namespace="a757ab33-eb49-40da-8af6-ea00456297c1"/>
    <xsd:import namespace="e237d316-7bc8-4908-a1eb-029883bb2cba"/>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2:MediaServiceAutoTags" minOccurs="0"/>
                <xsd:element ref="ns2:MediaServiceOCR" minOccurs="0"/>
                <xsd:element ref="ns2:MediaServiceGenerationTime" minOccurs="0"/>
                <xsd:element ref="ns2:MediaServiceEventHashCode"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757ab33-eb49-40da-8af6-ea00456297c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LengthInSeconds" ma:index="11" nillable="true" ma:displayName="MediaLengthInSeconds" ma:hidden="true" ma:internalName="MediaLengthInSeconds" ma:readOnly="true">
      <xsd:simpleType>
        <xsd:restriction base="dms:Unknown"/>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237d316-7bc8-4908-a1eb-029883bb2cba"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1C5185D6-C938-4B98-821E-D2CFDF1768C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757ab33-eb49-40da-8af6-ea00456297c1"/>
    <ds:schemaRef ds:uri="e237d316-7bc8-4908-a1eb-029883bb2cb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23301CFE-E172-40AE-8DA1-CB1E7020E339}">
  <ds:schemaRefs>
    <ds:schemaRef ds:uri="http://schemas.microsoft.com/sharepoint/v3/contenttype/forms"/>
  </ds:schemaRefs>
</ds:datastoreItem>
</file>

<file path=customXml/itemProps3.xml><?xml version="1.0" encoding="utf-8"?>
<ds:datastoreItem xmlns:ds="http://schemas.openxmlformats.org/officeDocument/2006/customXml" ds:itemID="{A426DA8E-471F-408A-A1A0-A0245D8C1A24}">
  <ds:schemaRefs>
    <ds:schemaRef ds:uri="http://purl.org/dc/elements/1.1/"/>
    <ds:schemaRef ds:uri="http://schemas.microsoft.com/office/2006/metadata/properties"/>
    <ds:schemaRef ds:uri="http://schemas.microsoft.com/office/2006/documentManagement/types"/>
    <ds:schemaRef ds:uri="http://purl.org/dc/terms/"/>
    <ds:schemaRef ds:uri="a757ab33-eb49-40da-8af6-ea00456297c1"/>
    <ds:schemaRef ds:uri="e237d316-7bc8-4908-a1eb-029883bb2cba"/>
    <ds:schemaRef ds:uri="http://purl.org/dc/dcmitype/"/>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16878</TotalTime>
  <Words>2387</Words>
  <Application>Microsoft Macintosh PowerPoint</Application>
  <PresentationFormat>On-screen Show (16:9)</PresentationFormat>
  <Paragraphs>281</Paragraphs>
  <Slides>38</Slides>
  <Notes>37</Notes>
  <HiddenSlides>0</HiddenSlides>
  <MMClips>0</MMClips>
  <ScaleCrop>false</ScaleCrop>
  <HeadingPairs>
    <vt:vector size="8" baseType="variant">
      <vt:variant>
        <vt:lpstr>Fonts Used</vt:lpstr>
      </vt:variant>
      <vt:variant>
        <vt:i4>14</vt:i4>
      </vt:variant>
      <vt:variant>
        <vt:lpstr>Theme</vt:lpstr>
      </vt:variant>
      <vt:variant>
        <vt:i4>1</vt:i4>
      </vt:variant>
      <vt:variant>
        <vt:lpstr>Embedded OLE Servers</vt:lpstr>
      </vt:variant>
      <vt:variant>
        <vt:i4>2</vt:i4>
      </vt:variant>
      <vt:variant>
        <vt:lpstr>Slide Titles</vt:lpstr>
      </vt:variant>
      <vt:variant>
        <vt:i4>38</vt:i4>
      </vt:variant>
    </vt:vector>
  </HeadingPairs>
  <TitlesOfParts>
    <vt:vector size="55" baseType="lpstr">
      <vt:lpstr>Arial</vt:lpstr>
      <vt:lpstr>Avenir Book</vt:lpstr>
      <vt:lpstr>Calibri</vt:lpstr>
      <vt:lpstr>Calibri Light</vt:lpstr>
      <vt:lpstr>Courier New</vt:lpstr>
      <vt:lpstr>Helvetica</vt:lpstr>
      <vt:lpstr>Monotype Sorts</vt:lpstr>
      <vt:lpstr>Roboto</vt:lpstr>
      <vt:lpstr>Roboto Condensed</vt:lpstr>
      <vt:lpstr>Roboto Condensed Light</vt:lpstr>
      <vt:lpstr>Tahoma</vt:lpstr>
      <vt:lpstr>Times New Roman</vt:lpstr>
      <vt:lpstr>Verdana</vt:lpstr>
      <vt:lpstr>Wingdings</vt:lpstr>
      <vt:lpstr>Office Theme</vt:lpstr>
      <vt:lpstr>VISIO</vt:lpstr>
      <vt:lpstr>Document</vt:lpstr>
      <vt:lpstr>PowerPoint Presentation</vt:lpstr>
      <vt:lpstr>Course Assessment</vt:lpstr>
      <vt:lpstr>Outline</vt:lpstr>
      <vt:lpstr>Outline (Cont.)</vt:lpstr>
      <vt:lpstr>1) Introduction</vt:lpstr>
      <vt:lpstr>2) What is Data Mining?</vt:lpstr>
      <vt:lpstr>2) What is Data Mining? (Cont.)</vt:lpstr>
      <vt:lpstr>3) Large-scale Data Everywhere</vt:lpstr>
      <vt:lpstr>4) Why Data Mining? Business and Scientific</vt:lpstr>
      <vt:lpstr>Why Data Mining? Business and Scientific (Cont.)</vt:lpstr>
      <vt:lpstr>5) Great opportunities to improve productivity in all walks of life</vt:lpstr>
      <vt:lpstr>5) Great Opportunities to Solve Society’s Major Problems (Cont.)</vt:lpstr>
      <vt:lpstr>6) Why is it called “Data Mining”?</vt:lpstr>
      <vt:lpstr>6.I) Data Mining and Knowledge Discovery</vt:lpstr>
      <vt:lpstr>6.I) Data Mining and Knowledge Discovery (Cont.)</vt:lpstr>
      <vt:lpstr>7) Data Mining Tasks</vt:lpstr>
      <vt:lpstr>7.I) Data Mining Tasks: Predictive tasks</vt:lpstr>
      <vt:lpstr>7.II) Data Mining Tasks: Descriptive tasks</vt:lpstr>
      <vt:lpstr>Examples of Data Mining Tasks</vt:lpstr>
      <vt:lpstr>An example of Predictive tasks: Classification</vt:lpstr>
      <vt:lpstr>An example of Predictive tasks: Classification (Cont.)</vt:lpstr>
      <vt:lpstr>Examples of classification task</vt:lpstr>
      <vt:lpstr>Classification: Classifying news category</vt:lpstr>
      <vt:lpstr>Classification: Classifying credit card transactions</vt:lpstr>
      <vt:lpstr>Predictive tasks: Regression</vt:lpstr>
      <vt:lpstr>Predictive tasks: Regression</vt:lpstr>
      <vt:lpstr>8) Clustering</vt:lpstr>
      <vt:lpstr>Clustering: Applications</vt:lpstr>
      <vt:lpstr>Clustering Applications: Recommendation engines</vt:lpstr>
      <vt:lpstr>Clustering Applications: Image segmentation</vt:lpstr>
      <vt:lpstr>Clustering Applications: Document clustering</vt:lpstr>
      <vt:lpstr>9) Association Rule Discovery</vt:lpstr>
      <vt:lpstr>Association Analysis: Applications</vt:lpstr>
      <vt:lpstr>10) Motivating Challenges</vt:lpstr>
      <vt:lpstr>10) Motivating Challenges (Cont.)</vt:lpstr>
      <vt:lpstr>References</vt:lpstr>
      <vt:lpstr>Video</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K-DIGIDATA PRESENTATION</dc:title>
  <dc:creator>m.sochenda</dc:creator>
  <cp:lastModifiedBy>chanpiseth chap</cp:lastModifiedBy>
  <cp:revision>3504</cp:revision>
  <cp:lastPrinted>2018-01-09T05:16:56Z</cp:lastPrinted>
  <dcterms:modified xsi:type="dcterms:W3CDTF">2022-09-30T22:52:56Z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0x0101006357D2754C035542A7686C9C2FA8F271</vt:lpwstr>
  </property>
</Properties>
</file>